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Lst>
  <p:notesMasterIdLst>
    <p:notesMasterId r:id="rId58"/>
  </p:notesMasterIdLst>
  <p:sldIdLst>
    <p:sldId id="259" r:id="rId2"/>
    <p:sldId id="257" r:id="rId3"/>
    <p:sldId id="258" r:id="rId4"/>
    <p:sldId id="343"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3" r:id="rId28"/>
    <p:sldId id="284" r:id="rId29"/>
    <p:sldId id="285" r:id="rId30"/>
    <p:sldId id="286" r:id="rId31"/>
    <p:sldId id="287" r:id="rId32"/>
    <p:sldId id="342" r:id="rId33"/>
    <p:sldId id="318" r:id="rId34"/>
    <p:sldId id="319" r:id="rId35"/>
    <p:sldId id="320" r:id="rId36"/>
    <p:sldId id="329" r:id="rId37"/>
    <p:sldId id="323" r:id="rId38"/>
    <p:sldId id="324" r:id="rId39"/>
    <p:sldId id="330" r:id="rId40"/>
    <p:sldId id="325" r:id="rId41"/>
    <p:sldId id="326" r:id="rId42"/>
    <p:sldId id="327" r:id="rId43"/>
    <p:sldId id="328" r:id="rId44"/>
    <p:sldId id="321" r:id="rId45"/>
    <p:sldId id="331" r:id="rId46"/>
    <p:sldId id="332" r:id="rId47"/>
    <p:sldId id="333" r:id="rId48"/>
    <p:sldId id="334" r:id="rId49"/>
    <p:sldId id="335" r:id="rId50"/>
    <p:sldId id="336" r:id="rId51"/>
    <p:sldId id="337" r:id="rId52"/>
    <p:sldId id="338" r:id="rId53"/>
    <p:sldId id="339" r:id="rId54"/>
    <p:sldId id="340" r:id="rId55"/>
    <p:sldId id="341" r:id="rId56"/>
    <p:sldId id="294" r:id="rId5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57"/>
    <p:restoredTop sz="93681"/>
  </p:normalViewPr>
  <p:slideViewPr>
    <p:cSldViewPr>
      <p:cViewPr varScale="1">
        <p:scale>
          <a:sx n="118" d="100"/>
          <a:sy n="118" d="100"/>
        </p:scale>
        <p:origin x="1768" y="2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62B1D6-8B29-4576-8BF9-C029168734D1}" type="datetimeFigureOut">
              <a:rPr lang="zh-CN" altLang="en-US" smtClean="0"/>
              <a:t>2019/9/2</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75B0B3-4BDA-47AE-8AAF-04CE7632D5A3}" type="slidenum">
              <a:rPr lang="zh-CN" altLang="en-US" smtClean="0"/>
              <a:t>‹#›</a:t>
            </a:fld>
            <a:endParaRPr lang="zh-CN" altLang="en-US"/>
          </a:p>
        </p:txBody>
      </p:sp>
    </p:spTree>
    <p:extLst>
      <p:ext uri="{BB962C8B-B14F-4D97-AF65-F5344CB8AC3E}">
        <p14:creationId xmlns:p14="http://schemas.microsoft.com/office/powerpoint/2010/main" val="4195944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dirty="0"/>
              <a:t>单击此处编辑母版副标题样式</a:t>
            </a:r>
          </a:p>
        </p:txBody>
      </p:sp>
      <p:sp>
        <p:nvSpPr>
          <p:cNvPr id="4" name="日期占位符 13"/>
          <p:cNvSpPr>
            <a:spLocks noGrp="1" noChangeArrowheads="1"/>
          </p:cNvSpPr>
          <p:nvPr>
            <p:ph type="dt" sz="half" idx="10"/>
          </p:nvPr>
        </p:nvSpPr>
        <p:spPr>
          <a:ln/>
        </p:spPr>
        <p:txBody>
          <a:bodyPr/>
          <a:lstStyle>
            <a:lvl1pPr>
              <a:defRPr/>
            </a:lvl1pPr>
          </a:lstStyle>
          <a:p>
            <a:pPr>
              <a:defRPr/>
            </a:pPr>
            <a:fld id="{5DEC01EA-BED1-4B3F-88CD-0DD882316650}"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dirty="0">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F14F7C2F-BCBD-A149-8F90-21DECE8FB1A6}"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13"/>
          <p:cNvSpPr>
            <a:spLocks noGrp="1" noChangeArrowheads="1"/>
          </p:cNvSpPr>
          <p:nvPr>
            <p:ph type="dt" sz="half" idx="10"/>
          </p:nvPr>
        </p:nvSpPr>
        <p:spPr>
          <a:ln/>
        </p:spPr>
        <p:txBody>
          <a:bodyPr/>
          <a:lstStyle>
            <a:lvl1pPr>
              <a:defRPr/>
            </a:lvl1pPr>
          </a:lstStyle>
          <a:p>
            <a:pPr>
              <a:defRPr/>
            </a:pPr>
            <a:fld id="{50E44C44-03C6-46DE-AD22-8F2E4D9C083D}"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C98CD7A6-1B93-9844-850A-7A754EAB083E}" type="slidenum">
              <a:rPr lang="en-US" altLang="zh-CN">
                <a:solidFill>
                  <a:srgbClr val="1F497D"/>
                </a:solidFill>
              </a:rPr>
              <a:pPr>
                <a:defRPr/>
              </a:pPr>
              <a:t>‹#›</a:t>
            </a:fld>
            <a:endParaRPr lang="zh-CN" altLang="en-US">
              <a:solidFill>
                <a:srgbClr val="1F497D"/>
              </a:solidFill>
            </a:endParaRPr>
          </a:p>
        </p:txBody>
      </p:sp>
      <p:sp>
        <p:nvSpPr>
          <p:cNvPr id="7"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dirty="0"/>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dirty="0"/>
              <a:t>单击此处编辑母版文本样式</a:t>
            </a:r>
          </a:p>
        </p:txBody>
      </p:sp>
      <p:sp>
        <p:nvSpPr>
          <p:cNvPr id="4" name="日期占位符 13"/>
          <p:cNvSpPr>
            <a:spLocks noGrp="1" noChangeArrowheads="1"/>
          </p:cNvSpPr>
          <p:nvPr>
            <p:ph type="dt" sz="half" idx="10"/>
          </p:nvPr>
        </p:nvSpPr>
        <p:spPr>
          <a:ln/>
        </p:spPr>
        <p:txBody>
          <a:bodyPr/>
          <a:lstStyle>
            <a:lvl1pPr>
              <a:defRPr/>
            </a:lvl1pPr>
          </a:lstStyle>
          <a:p>
            <a:pPr>
              <a:defRPr/>
            </a:pPr>
            <a:fld id="{29D164C4-7FD6-4C12-BF0C-760DA1E4CC06}"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555F886C-0A22-6F4D-BC08-A1674DBCDE43}"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sz="half" idx="1"/>
          </p:nvPr>
        </p:nvSpPr>
        <p:spPr>
          <a:xfrm>
            <a:off x="457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3"/>
          <p:cNvSpPr>
            <a:spLocks noGrp="1" noChangeArrowheads="1"/>
          </p:cNvSpPr>
          <p:nvPr>
            <p:ph type="dt" sz="half" idx="10"/>
          </p:nvPr>
        </p:nvSpPr>
        <p:spPr>
          <a:ln/>
        </p:spPr>
        <p:txBody>
          <a:bodyPr/>
          <a:lstStyle>
            <a:lvl1pPr>
              <a:defRPr/>
            </a:lvl1pPr>
          </a:lstStyle>
          <a:p>
            <a:pPr>
              <a:defRPr/>
            </a:pPr>
            <a:fld id="{AFA7A0A2-59A1-4280-8BD0-4964717E7613}" type="datetime1">
              <a:rPr lang="zh-CN" altLang="en-US" smtClean="0">
                <a:solidFill>
                  <a:srgbClr val="1F497D"/>
                </a:solidFill>
              </a:rPr>
              <a:pPr>
                <a:defRPr/>
              </a:pPr>
              <a:t>2019/9/2</a:t>
            </a:fld>
            <a:endParaRPr lang="zh-CN" altLang="en-US">
              <a:solidFill>
                <a:srgbClr val="1F497D"/>
              </a:solidFill>
            </a:endParaRPr>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7" name="灯片编号占位符 22"/>
          <p:cNvSpPr>
            <a:spLocks noGrp="1" noChangeArrowheads="1"/>
          </p:cNvSpPr>
          <p:nvPr>
            <p:ph type="sldNum" sz="quarter" idx="12"/>
          </p:nvPr>
        </p:nvSpPr>
        <p:spPr>
          <a:ln/>
        </p:spPr>
        <p:txBody>
          <a:bodyPr/>
          <a:lstStyle>
            <a:lvl1pPr>
              <a:defRPr/>
            </a:lvl1pPr>
          </a:lstStyle>
          <a:p>
            <a:pPr>
              <a:defRPr/>
            </a:pPr>
            <a:fld id="{E69122E1-BD46-574B-9943-26C68811A002}" type="slidenum">
              <a:rPr lang="en-US" altLang="zh-CN">
                <a:solidFill>
                  <a:srgbClr val="1F497D"/>
                </a:solidFill>
              </a:rPr>
              <a:pPr>
                <a:defRPr/>
              </a:pPr>
              <a:t>‹#›</a:t>
            </a:fld>
            <a:endParaRPr lang="zh-CN" altLang="en-US">
              <a:solidFill>
                <a:srgbClr val="1F497D"/>
              </a:solidFill>
            </a:endParaRPr>
          </a:p>
        </p:txBody>
      </p:sp>
      <p:sp>
        <p:nvSpPr>
          <p:cNvPr id="8"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850106"/>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268761"/>
            <a:ext cx="4040188"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988842"/>
            <a:ext cx="4040188"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4645025" y="1268761"/>
            <a:ext cx="4041775"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988842"/>
            <a:ext cx="4041775"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13"/>
          <p:cNvSpPr>
            <a:spLocks noGrp="1" noChangeArrowheads="1"/>
          </p:cNvSpPr>
          <p:nvPr>
            <p:ph type="dt" sz="half" idx="10"/>
          </p:nvPr>
        </p:nvSpPr>
        <p:spPr>
          <a:ln/>
        </p:spPr>
        <p:txBody>
          <a:bodyPr/>
          <a:lstStyle>
            <a:lvl1pPr>
              <a:defRPr/>
            </a:lvl1pPr>
          </a:lstStyle>
          <a:p>
            <a:pPr>
              <a:defRPr/>
            </a:pPr>
            <a:fld id="{E80FB6F5-84EC-4E0D-8BF3-115F21188C2E}" type="datetime1">
              <a:rPr lang="zh-CN" altLang="en-US" smtClean="0">
                <a:solidFill>
                  <a:srgbClr val="1F497D"/>
                </a:solidFill>
              </a:rPr>
              <a:pPr>
                <a:defRPr/>
              </a:pPr>
              <a:t>2019/9/2</a:t>
            </a:fld>
            <a:endParaRPr lang="zh-CN" altLang="en-US" dirty="0">
              <a:solidFill>
                <a:srgbClr val="1F497D"/>
              </a:solidFill>
            </a:endParaRPr>
          </a:p>
        </p:txBody>
      </p:sp>
      <p:sp>
        <p:nvSpPr>
          <p:cNvPr id="8"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9" name="灯片编号占位符 22"/>
          <p:cNvSpPr>
            <a:spLocks noGrp="1" noChangeArrowheads="1"/>
          </p:cNvSpPr>
          <p:nvPr>
            <p:ph type="sldNum" sz="quarter" idx="12"/>
          </p:nvPr>
        </p:nvSpPr>
        <p:spPr>
          <a:ln/>
        </p:spPr>
        <p:txBody>
          <a:bodyPr/>
          <a:lstStyle>
            <a:lvl1pPr>
              <a:defRPr/>
            </a:lvl1pPr>
          </a:lstStyle>
          <a:p>
            <a:pPr>
              <a:defRPr/>
            </a:pPr>
            <a:fld id="{F13E8BE7-6E3E-B64D-A23E-8CEB690E7C2B}"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3"/>
          <p:cNvSpPr>
            <a:spLocks noGrp="1" noChangeArrowheads="1"/>
          </p:cNvSpPr>
          <p:nvPr>
            <p:ph type="dt" sz="half" idx="10"/>
          </p:nvPr>
        </p:nvSpPr>
        <p:spPr>
          <a:ln/>
        </p:spPr>
        <p:txBody>
          <a:bodyPr/>
          <a:lstStyle>
            <a:lvl1pPr>
              <a:defRPr/>
            </a:lvl1pPr>
          </a:lstStyle>
          <a:p>
            <a:pPr>
              <a:defRPr/>
            </a:pPr>
            <a:fld id="{B7D22AB1-BFF8-499F-8443-9B2E7839B4F0}" type="datetime1">
              <a:rPr lang="zh-CN" altLang="en-US" smtClean="0">
                <a:solidFill>
                  <a:srgbClr val="1F497D"/>
                </a:solidFill>
              </a:rPr>
              <a:pPr>
                <a:defRPr/>
              </a:pPr>
              <a:t>2019/9/2</a:t>
            </a:fld>
            <a:endParaRPr lang="zh-CN" altLang="en-US">
              <a:solidFill>
                <a:srgbClr val="1F497D"/>
              </a:solidFill>
            </a:endParaRPr>
          </a:p>
        </p:txBody>
      </p:sp>
      <p:sp>
        <p:nvSpPr>
          <p:cNvPr id="4"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5" name="灯片编号占位符 22"/>
          <p:cNvSpPr>
            <a:spLocks noGrp="1" noChangeArrowheads="1"/>
          </p:cNvSpPr>
          <p:nvPr>
            <p:ph type="sldNum" sz="quarter" idx="12"/>
          </p:nvPr>
        </p:nvSpPr>
        <p:spPr>
          <a:ln/>
        </p:spPr>
        <p:txBody>
          <a:bodyPr/>
          <a:lstStyle>
            <a:lvl1pPr>
              <a:defRPr/>
            </a:lvl1pPr>
          </a:lstStyle>
          <a:p>
            <a:pPr>
              <a:defRPr/>
            </a:pPr>
            <a:fld id="{3BCA681B-4702-CB4A-9A29-560E57031AB1}" type="slidenum">
              <a:rPr lang="en-US" altLang="zh-CN">
                <a:solidFill>
                  <a:srgbClr val="1F497D"/>
                </a:solidFill>
              </a:rPr>
              <a:pPr>
                <a:defRPr/>
              </a:pPr>
              <a:t>‹#›</a:t>
            </a:fld>
            <a:endParaRPr lang="zh-CN" altLang="en-US">
              <a:solidFill>
                <a:srgbClr val="1F497D"/>
              </a:solidFill>
            </a:endParaRPr>
          </a:p>
        </p:txBody>
      </p:sp>
      <p:sp>
        <p:nvSpPr>
          <p:cNvPr id="6"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3"/>
          <p:cNvSpPr>
            <a:spLocks noGrp="1" noChangeArrowheads="1"/>
          </p:cNvSpPr>
          <p:nvPr>
            <p:ph type="dt" sz="half" idx="10"/>
          </p:nvPr>
        </p:nvSpPr>
        <p:spPr>
          <a:ln/>
        </p:spPr>
        <p:txBody>
          <a:bodyPr/>
          <a:lstStyle>
            <a:lvl1pPr>
              <a:defRPr/>
            </a:lvl1pPr>
          </a:lstStyle>
          <a:p>
            <a:pPr>
              <a:defRPr/>
            </a:pPr>
            <a:fld id="{A1950706-ECF1-4318-B99A-90D45C6AA0BB}" type="datetime1">
              <a:rPr lang="zh-CN" altLang="en-US" smtClean="0">
                <a:solidFill>
                  <a:srgbClr val="1F497D"/>
                </a:solidFill>
              </a:rPr>
              <a:pPr>
                <a:defRPr/>
              </a:pPr>
              <a:t>2019/9/2</a:t>
            </a:fld>
            <a:endParaRPr lang="zh-CN" altLang="en-US">
              <a:solidFill>
                <a:srgbClr val="1F497D"/>
              </a:solidFill>
            </a:endParaRPr>
          </a:p>
        </p:txBody>
      </p:sp>
      <p:sp>
        <p:nvSpPr>
          <p:cNvPr id="3"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4" name="灯片编号占位符 22"/>
          <p:cNvSpPr>
            <a:spLocks noGrp="1" noChangeArrowheads="1"/>
          </p:cNvSpPr>
          <p:nvPr>
            <p:ph type="sldNum" sz="quarter" idx="12"/>
          </p:nvPr>
        </p:nvSpPr>
        <p:spPr>
          <a:ln/>
        </p:spPr>
        <p:txBody>
          <a:bodyPr/>
          <a:lstStyle>
            <a:lvl1pPr>
              <a:defRPr/>
            </a:lvl1pPr>
          </a:lstStyle>
          <a:p>
            <a:pPr>
              <a:defRPr/>
            </a:pPr>
            <a:fld id="{91646815-98F3-E14D-9C5E-D0E4A86CE9AC}"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21"/>
          <p:cNvSpPr>
            <a:spLocks noGrp="1" noChangeArrowheads="1"/>
          </p:cNvSpPr>
          <p:nvPr>
            <p:ph type="title" idx="4294967295"/>
          </p:nvPr>
        </p:nvSpPr>
        <p:spPr bwMode="auto">
          <a:xfrm>
            <a:off x="457200" y="152400"/>
            <a:ext cx="8229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p>
            <a:pPr lvl="0"/>
            <a:r>
              <a:rPr lang="zh-CN" altLang="en-US">
                <a:sym typeface="Arial" charset="0"/>
              </a:rPr>
              <a:t>单击此处编辑母版标题样式</a:t>
            </a:r>
          </a:p>
        </p:txBody>
      </p:sp>
      <p:sp>
        <p:nvSpPr>
          <p:cNvPr id="1027" name="文本占位符 12"/>
          <p:cNvSpPr>
            <a:spLocks noGrp="1" noChangeArrowheads="1"/>
          </p:cNvSpPr>
          <p:nvPr>
            <p:ph type="body" idx="1"/>
          </p:nvPr>
        </p:nvSpPr>
        <p:spPr bwMode="auto">
          <a:xfrm>
            <a:off x="457200" y="1219200"/>
            <a:ext cx="8229600"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dirty="0">
                <a:sym typeface="Times New Roman" charset="0"/>
              </a:rPr>
              <a:t>单击此处编辑母版文本样式</a:t>
            </a:r>
            <a:endParaRPr lang="zh-CN" dirty="0">
              <a:sym typeface="Times New Roman" charset="0"/>
            </a:endParaRPr>
          </a:p>
          <a:p>
            <a:pPr lvl="1"/>
            <a:r>
              <a:rPr lang="zh-CN" altLang="en-US" dirty="0">
                <a:sym typeface="Times New Roman" charset="0"/>
              </a:rPr>
              <a:t>第二级</a:t>
            </a:r>
            <a:endParaRPr lang="zh-CN" dirty="0">
              <a:sym typeface="Times New Roman" charset="0"/>
            </a:endParaRPr>
          </a:p>
          <a:p>
            <a:pPr lvl="2"/>
            <a:r>
              <a:rPr lang="zh-CN" altLang="en-US" dirty="0">
                <a:sym typeface="Times New Roman" charset="0"/>
              </a:rPr>
              <a:t>第三级</a:t>
            </a:r>
            <a:endParaRPr lang="zh-CN" dirty="0">
              <a:sym typeface="Times New Roman" charset="0"/>
            </a:endParaRPr>
          </a:p>
          <a:p>
            <a:pPr lvl="3"/>
            <a:r>
              <a:rPr lang="zh-CN" altLang="en-US" dirty="0">
                <a:sym typeface="Times New Roman" charset="0"/>
              </a:rPr>
              <a:t>第四级</a:t>
            </a:r>
            <a:endParaRPr lang="zh-CN" dirty="0">
              <a:sym typeface="Times New Roman" charset="0"/>
            </a:endParaRPr>
          </a:p>
          <a:p>
            <a:pPr lvl="4"/>
            <a:r>
              <a:rPr lang="zh-CN" altLang="en-US" dirty="0">
                <a:sym typeface="Times New Roman" charset="0"/>
              </a:rPr>
              <a:t>第五级</a:t>
            </a:r>
          </a:p>
        </p:txBody>
      </p:sp>
      <p:sp>
        <p:nvSpPr>
          <p:cNvPr id="1028" name="日期占位符 13"/>
          <p:cNvSpPr>
            <a:spLocks noGrp="1" noChangeArrowheads="1"/>
          </p:cNvSpPr>
          <p:nvPr>
            <p:ph type="dt" sz="half" idx="2"/>
          </p:nvPr>
        </p:nvSpPr>
        <p:spPr bwMode="auto">
          <a:xfrm>
            <a:off x="6400800" y="6356350"/>
            <a:ext cx="228917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97A33CCD-C3E4-46B0-B1A7-A615C45AAD83}" type="datetime1">
              <a:rPr lang="zh-CN" altLang="en-US" smtClean="0">
                <a:solidFill>
                  <a:srgbClr val="1F497D"/>
                </a:solidFill>
              </a:rPr>
              <a:pPr fontAlgn="base">
                <a:spcBef>
                  <a:spcPct val="0"/>
                </a:spcBef>
                <a:spcAft>
                  <a:spcPct val="0"/>
                </a:spcAft>
                <a:defRPr/>
              </a:pPr>
              <a:t>2019/9/2</a:t>
            </a:fld>
            <a:endParaRPr lang="zh-CN" altLang="en-US">
              <a:solidFill>
                <a:srgbClr val="1F497D"/>
              </a:solidFill>
            </a:endParaRPr>
          </a:p>
        </p:txBody>
      </p:sp>
      <p:sp>
        <p:nvSpPr>
          <p:cNvPr id="1029" name="页脚占位符 2"/>
          <p:cNvSpPr>
            <a:spLocks noGrp="1" noChangeArrowheads="1"/>
          </p:cNvSpPr>
          <p:nvPr>
            <p:ph type="ftr" sz="quarter" idx="3"/>
          </p:nvPr>
        </p:nvSpPr>
        <p:spPr bwMode="auto">
          <a:xfrm>
            <a:off x="2898775" y="6356350"/>
            <a:ext cx="3505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defRPr sz="1400">
                <a:solidFill>
                  <a:schemeClr val="tx2"/>
                </a:solidFill>
                <a:latin typeface="+mn-lt"/>
                <a:ea typeface="MS PMincho" pitchFamily="18" charset="-128"/>
                <a:cs typeface="+mn-cs"/>
                <a:sym typeface="Times New Roman" pitchFamily="18" charset="0"/>
              </a:defRPr>
            </a:lvl1pPr>
          </a:lstStyle>
          <a:p>
            <a:pPr fontAlgn="base">
              <a:spcBef>
                <a:spcPct val="0"/>
              </a:spcBef>
              <a:spcAft>
                <a:spcPct val="0"/>
              </a:spcAft>
              <a:defRPr/>
            </a:pPr>
            <a:endParaRPr lang="zh-CN" altLang="en-US" dirty="0">
              <a:solidFill>
                <a:srgbClr val="1F497D"/>
              </a:solidFill>
            </a:endParaRPr>
          </a:p>
        </p:txBody>
      </p:sp>
      <p:sp>
        <p:nvSpPr>
          <p:cNvPr id="1030" name="灯片编号占位符 22"/>
          <p:cNvSpPr>
            <a:spLocks noGrp="1" noChangeArrowheads="1"/>
          </p:cNvSpPr>
          <p:nvPr>
            <p:ph type="sldNum" sz="quarter" idx="4"/>
          </p:nvPr>
        </p:nvSpPr>
        <p:spPr bwMode="auto">
          <a:xfrm>
            <a:off x="612775" y="6356350"/>
            <a:ext cx="1981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0A699BF4-CA54-C245-A21A-8FEB3FE020E5}" type="slidenum">
              <a:rPr lang="en-US" altLang="zh-CN">
                <a:solidFill>
                  <a:srgbClr val="1F497D"/>
                </a:solidFill>
              </a:rPr>
              <a:pPr fontAlgn="base">
                <a:spcBef>
                  <a:spcPct val="0"/>
                </a:spcBef>
                <a:spcAft>
                  <a:spcPct val="0"/>
                </a:spcAft>
                <a:defRPr/>
              </a:pPr>
              <a:t>‹#›</a:t>
            </a:fld>
            <a:endParaRPr lang="zh-CN" altLang="en-US">
              <a:solidFill>
                <a:srgbClr val="1F497D"/>
              </a:solidFill>
            </a:endParaRPr>
          </a:p>
        </p:txBody>
      </p:sp>
      <p:sp>
        <p:nvSpPr>
          <p:cNvPr id="1031" name="直接连接符 27"/>
          <p:cNvSpPr>
            <a:spLocks noChangeShapeType="1"/>
          </p:cNvSpPr>
          <p:nvPr/>
        </p:nvSpPr>
        <p:spPr bwMode="auto">
          <a:xfrm>
            <a:off x="457200" y="6353175"/>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2" name="直接连接符 28"/>
          <p:cNvSpPr>
            <a:spLocks noChangeShapeType="1"/>
          </p:cNvSpPr>
          <p:nvPr/>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3" name="等腰三角形 9"/>
          <p:cNvSpPr>
            <a:spLocks noChangeAspect="1" noChangeArrowheads="1"/>
          </p:cNvSpPr>
          <p:nvPr/>
        </p:nvSpPr>
        <p:spPr bwMode="auto">
          <a:xfrm rot="5400000">
            <a:off x="419100" y="6467475"/>
            <a:ext cx="190500" cy="120650"/>
          </a:xfrm>
          <a:prstGeom prst="triangle">
            <a:avLst>
              <a:gd name="adj" fmla="val 50000"/>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0"/>
              </a:spcBef>
              <a:spcAft>
                <a:spcPct val="0"/>
              </a:spcAft>
              <a:defRPr/>
            </a:pPr>
            <a:endParaRPr lang="zh-CN" altLang="en-US">
              <a:solidFill>
                <a:srgbClr val="FFFFFF"/>
              </a:solidFill>
              <a:latin typeface="Times New Roman" pitchFamily="18" charset="0"/>
              <a:cs typeface="Times New Roman" pitchFamily="18" charset="0"/>
              <a:sym typeface="Times New Roman" pitchFamily="18" charset="0"/>
            </a:endParaRPr>
          </a:p>
        </p:txBody>
      </p:sp>
    </p:spTree>
    <p:extLst>
      <p:ext uri="{BB962C8B-B14F-4D97-AF65-F5344CB8AC3E}">
        <p14:creationId xmlns:p14="http://schemas.microsoft.com/office/powerpoint/2010/main" val="58008031"/>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Lst>
  <p:hf hdr="0" ftr="0" dt="0"/>
  <p:txStyles>
    <p:titleStyle>
      <a:lvl1pPr algn="l" rtl="0" eaLnBrk="0" fontAlgn="base" hangingPunct="0">
        <a:spcBef>
          <a:spcPct val="0"/>
        </a:spcBef>
        <a:spcAft>
          <a:spcPct val="0"/>
        </a:spcAft>
        <a:defRPr kumimoji="1" sz="3200">
          <a:solidFill>
            <a:schemeClr val="tx1"/>
          </a:solidFill>
          <a:latin typeface="Gill Sans MT" panose="020B0502020104020203" pitchFamily="34" charset="0"/>
          <a:ea typeface="+mn-ea"/>
          <a:cs typeface="微软雅黑" charset="0"/>
          <a:sym typeface="Arial" charset="0"/>
        </a:defRPr>
      </a:lvl1pPr>
      <a:lvl2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2pPr>
      <a:lvl3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3pPr>
      <a:lvl4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4pPr>
      <a:lvl5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5pPr>
      <a:lvl6pPr marL="4572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6pPr>
      <a:lvl7pPr marL="9144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7pPr>
      <a:lvl8pPr marL="13716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8pPr>
      <a:lvl9pPr marL="18288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9pPr>
    </p:titleStyle>
    <p:bodyStyle>
      <a:lvl1pPr marL="273050" indent="-273050" algn="l" defTabSz="0" rtl="0" eaLnBrk="0" fontAlgn="base" hangingPunct="0">
        <a:spcBef>
          <a:spcPts val="600"/>
        </a:spcBef>
        <a:spcAft>
          <a:spcPct val="0"/>
        </a:spcAft>
        <a:buClr>
          <a:schemeClr val="accent1"/>
        </a:buClr>
        <a:buSzPct val="76000"/>
        <a:buFont typeface="Wingdings 3" charset="0"/>
        <a:buChar char=""/>
        <a:defRPr kumimoji="1" sz="2600">
          <a:solidFill>
            <a:schemeClr val="tx1"/>
          </a:solidFill>
          <a:latin typeface="+mn-lt"/>
          <a:ea typeface="+mn-ea"/>
          <a:cs typeface="微软雅黑" charset="0"/>
          <a:sym typeface="Times New Roman" charset="0"/>
        </a:defRPr>
      </a:lvl1pPr>
      <a:lvl2pPr marL="547688" indent="-271463" algn="l" defTabSz="0" rtl="0" eaLnBrk="0" fontAlgn="base" hangingPunct="0">
        <a:spcBef>
          <a:spcPts val="500"/>
        </a:spcBef>
        <a:spcAft>
          <a:spcPct val="0"/>
        </a:spcAft>
        <a:buClr>
          <a:schemeClr val="accent2"/>
        </a:buClr>
        <a:buSzPct val="76000"/>
        <a:buFont typeface="Wingdings 3" charset="0"/>
        <a:buChar char=""/>
        <a:defRPr kumimoji="1" sz="2300">
          <a:solidFill>
            <a:schemeClr val="tx2"/>
          </a:solidFill>
          <a:latin typeface="+mn-lt"/>
          <a:ea typeface="+mn-ea"/>
          <a:cs typeface="微软雅黑" charset="0"/>
          <a:sym typeface="Times New Roman" charset="0"/>
        </a:defRPr>
      </a:lvl2pPr>
      <a:lvl3pPr marL="822325" indent="-228600" algn="l" defTabSz="0" rtl="0" eaLnBrk="0" fontAlgn="base" hangingPunct="0">
        <a:spcBef>
          <a:spcPts val="500"/>
        </a:spcBef>
        <a:spcAft>
          <a:spcPct val="0"/>
        </a:spcAft>
        <a:buClr>
          <a:srgbClr val="BCBCBC"/>
        </a:buClr>
        <a:buSzPct val="76000"/>
        <a:buFont typeface="Wingdings 3" charset="0"/>
        <a:buChar char=""/>
        <a:defRPr kumimoji="1" sz="2000">
          <a:solidFill>
            <a:schemeClr val="tx1"/>
          </a:solidFill>
          <a:latin typeface="+mn-lt"/>
          <a:ea typeface="+mn-ea"/>
          <a:cs typeface="微软雅黑" charset="0"/>
          <a:sym typeface="Times New Roman" charset="0"/>
        </a:defRPr>
      </a:lvl3pPr>
      <a:lvl4pPr marL="1096963" indent="-227013" algn="l" defTabSz="0" rtl="0" eaLnBrk="0" fontAlgn="base" hangingPunct="0">
        <a:spcBef>
          <a:spcPts val="400"/>
        </a:spcBef>
        <a:spcAft>
          <a:spcPct val="0"/>
        </a:spcAft>
        <a:buClr>
          <a:srgbClr val="8BA2B4"/>
        </a:buClr>
        <a:buSzPct val="70000"/>
        <a:buFont typeface="Wingdings" charset="0"/>
        <a:buChar char=""/>
        <a:defRPr kumimoji="1" sz="2000">
          <a:solidFill>
            <a:schemeClr val="tx1"/>
          </a:solidFill>
          <a:latin typeface="+mn-lt"/>
          <a:ea typeface="+mn-ea"/>
          <a:cs typeface="微软雅黑" charset="0"/>
          <a:sym typeface="Times New Roman" charset="0"/>
        </a:defRPr>
      </a:lvl4pPr>
      <a:lvl5pPr marL="1371600" indent="-228600" algn="l" defTabSz="0" rtl="0" eaLnBrk="0" fontAlgn="base" hangingPunct="0">
        <a:spcBef>
          <a:spcPts val="300"/>
        </a:spcBef>
        <a:spcAft>
          <a:spcPct val="0"/>
        </a:spcAft>
        <a:buClr>
          <a:schemeClr val="accent2"/>
        </a:buClr>
        <a:buSzPct val="70000"/>
        <a:buFont typeface="Wingdings" charset="0"/>
        <a:buChar char=""/>
        <a:defRPr kumimoji="1" sz="1600">
          <a:solidFill>
            <a:schemeClr val="tx1"/>
          </a:solidFill>
          <a:latin typeface="+mn-lt"/>
          <a:ea typeface="+mn-ea"/>
          <a:cs typeface="微软雅黑" charset="0"/>
          <a:sym typeface="Times New Roman" charset="0"/>
        </a:defRPr>
      </a:lvl5pPr>
      <a:lvl6pPr marL="18288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6pPr>
      <a:lvl7pPr marL="22860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7pPr>
      <a:lvl8pPr marL="27432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8pPr>
      <a:lvl9pPr marL="32004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pPr eaLnBrk="1" hangingPunct="1"/>
            <a:r>
              <a:rPr lang="en-US" altLang="zh-CN" b="1" dirty="0"/>
              <a:t>2019</a:t>
            </a:r>
            <a:r>
              <a:rPr lang="zh-CN" altLang="en-US" b="1" dirty="0"/>
              <a:t>年秋</a:t>
            </a:r>
            <a:endParaRPr lang="zh-CN" altLang="en-US" dirty="0"/>
          </a:p>
        </p:txBody>
      </p:sp>
      <p:sp>
        <p:nvSpPr>
          <p:cNvPr id="4" name="Slide Number Placeholder 3"/>
          <p:cNvSpPr>
            <a:spLocks noGrp="1"/>
          </p:cNvSpPr>
          <p:nvPr>
            <p:ph type="sldNum" sz="quarter" idx="12"/>
          </p:nvPr>
        </p:nvSpPr>
        <p:spPr/>
        <p:txBody>
          <a:bodyPr/>
          <a:lstStyle/>
          <a:p>
            <a:pPr>
              <a:defRPr/>
            </a:pPr>
            <a:fld id="{F14F7C2F-BCBD-A149-8F90-21DECE8FB1A6}" type="slidenum">
              <a:rPr lang="en-US" altLang="zh-CN" smtClean="0">
                <a:solidFill>
                  <a:srgbClr val="1F497D"/>
                </a:solidFill>
              </a:rPr>
              <a:pPr>
                <a:defRPr/>
              </a:pPr>
              <a:t>1</a:t>
            </a:fld>
            <a:endParaRPr lang="zh-CN" altLang="en-US">
              <a:solidFill>
                <a:srgbClr val="1F497D"/>
              </a:solidFill>
            </a:endParaRPr>
          </a:p>
        </p:txBody>
      </p:sp>
      <p:sp>
        <p:nvSpPr>
          <p:cNvPr id="5" name="标题 1"/>
          <p:cNvSpPr>
            <a:spLocks noGrp="1" noChangeArrowheads="1"/>
          </p:cNvSpPr>
          <p:nvPr>
            <p:ph type="ctrTitle"/>
          </p:nvPr>
        </p:nvSpPr>
        <p:spPr/>
        <p:txBody>
          <a:bodyPr anchor="ctr"/>
          <a:lstStyle/>
          <a:p>
            <a:pPr algn="ctr" eaLnBrk="1" hangingPunct="1"/>
            <a:r>
              <a:rPr kumimoji="0" lang="zh-CN" altLang="en-US" sz="3600" b="1">
                <a:solidFill>
                  <a:srgbClr val="0000FF"/>
                </a:solidFill>
                <a:latin typeface="微软雅黑" charset="0"/>
                <a:ea typeface="微软雅黑" charset="0"/>
              </a:rPr>
              <a:t>指令</a:t>
            </a:r>
            <a:r>
              <a:rPr kumimoji="0" lang="zh-CN" altLang="en-US" sz="3600" b="1" dirty="0">
                <a:solidFill>
                  <a:srgbClr val="0000FF"/>
                </a:solidFill>
                <a:latin typeface="微软雅黑" charset="0"/>
                <a:ea typeface="微软雅黑" charset="0"/>
              </a:rPr>
              <a:t>格式</a:t>
            </a:r>
            <a:r>
              <a:rPr kumimoji="0" lang="zh-CN" altLang="en-US" sz="3600" b="1">
                <a:solidFill>
                  <a:srgbClr val="0000FF"/>
                </a:solidFill>
                <a:latin typeface="微软雅黑" charset="0"/>
                <a:ea typeface="微软雅黑" charset="0"/>
              </a:rPr>
              <a:t>与数据通路设计</a:t>
            </a:r>
            <a:endParaRPr kumimoji="0" lang="zh-CN" altLang="en-US" sz="3600" b="1" dirty="0">
              <a:solidFill>
                <a:srgbClr val="0000FF"/>
              </a:solidFill>
              <a:latin typeface="微软雅黑" charset="0"/>
              <a:ea typeface="微软雅黑" charset="0"/>
            </a:endParaRPr>
          </a:p>
        </p:txBody>
      </p:sp>
      <p:cxnSp>
        <p:nvCxnSpPr>
          <p:cNvPr id="10" name="直接连接符 20"/>
          <p:cNvCxnSpPr>
            <a:cxnSpLocks noChangeShapeType="1"/>
          </p:cNvCxnSpPr>
          <p:nvPr/>
        </p:nvCxnSpPr>
        <p:spPr bwMode="auto">
          <a:xfrm flipV="1">
            <a:off x="971600" y="5354166"/>
            <a:ext cx="7272337" cy="19050"/>
          </a:xfrm>
          <a:prstGeom prst="line">
            <a:avLst/>
          </a:prstGeom>
          <a:noFill/>
          <a:ln w="9525">
            <a:solidFill>
              <a:srgbClr val="000000"/>
            </a:solidFill>
            <a:round/>
            <a:headEnd/>
            <a:tailEnd/>
          </a:ln>
          <a:effectLst>
            <a:outerShdw blurRad="88900" dist="127000" algn="l" rotWithShape="0">
              <a:srgbClr val="000000">
                <a:alpha val="39999"/>
              </a:srgbClr>
            </a:outerShdw>
          </a:effectLst>
        </p:spPr>
      </p:cxnSp>
      <p:sp>
        <p:nvSpPr>
          <p:cNvPr id="11" name="标题 1"/>
          <p:cNvSpPr txBox="1">
            <a:spLocks noChangeArrowheads="1"/>
          </p:cNvSpPr>
          <p:nvPr/>
        </p:nvSpPr>
        <p:spPr bwMode="auto">
          <a:xfrm>
            <a:off x="5057775" y="322263"/>
            <a:ext cx="4105275"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Arial" charset="0"/>
                <a:ea typeface="宋体" charset="0"/>
                <a:cs typeface="宋体" charset="0"/>
              </a:defRPr>
            </a:lvl1pPr>
            <a:lvl2pPr marL="742950" indent="-285750">
              <a:defRPr kumimoji="1" sz="2400">
                <a:solidFill>
                  <a:schemeClr val="tx1"/>
                </a:solidFill>
                <a:latin typeface="Arial" charset="0"/>
                <a:ea typeface="宋体" charset="0"/>
              </a:defRPr>
            </a:lvl2pPr>
            <a:lvl3pPr marL="1143000" indent="-228600">
              <a:defRPr kumimoji="1" sz="2400">
                <a:solidFill>
                  <a:schemeClr val="tx1"/>
                </a:solidFill>
                <a:latin typeface="Arial" charset="0"/>
                <a:ea typeface="宋体" charset="0"/>
              </a:defRPr>
            </a:lvl3pPr>
            <a:lvl4pPr marL="1600200" indent="-228600">
              <a:defRPr kumimoji="1" sz="2400">
                <a:solidFill>
                  <a:schemeClr val="tx1"/>
                </a:solidFill>
                <a:latin typeface="Arial" charset="0"/>
                <a:ea typeface="宋体" charset="0"/>
              </a:defRPr>
            </a:lvl4pPr>
            <a:lvl5pPr marL="2057400" indent="-228600">
              <a:defRPr kumimoji="1" sz="2400">
                <a:solidFill>
                  <a:schemeClr val="tx1"/>
                </a:solidFill>
                <a:latin typeface="Arial" charset="0"/>
                <a:ea typeface="宋体" charset="0"/>
              </a:defRPr>
            </a:lvl5pPr>
            <a:lvl6pPr marL="2514600" indent="-228600" eaLnBrk="0" fontAlgn="base" hangingPunct="0">
              <a:spcBef>
                <a:spcPct val="0"/>
              </a:spcBef>
              <a:spcAft>
                <a:spcPct val="0"/>
              </a:spcAft>
              <a:defRPr kumimoji="1" sz="2400">
                <a:solidFill>
                  <a:schemeClr val="tx1"/>
                </a:solidFill>
                <a:latin typeface="Arial" charset="0"/>
                <a:ea typeface="宋体" charset="0"/>
              </a:defRPr>
            </a:lvl6pPr>
            <a:lvl7pPr marL="2971800" indent="-228600" eaLnBrk="0" fontAlgn="base" hangingPunct="0">
              <a:spcBef>
                <a:spcPct val="0"/>
              </a:spcBef>
              <a:spcAft>
                <a:spcPct val="0"/>
              </a:spcAft>
              <a:defRPr kumimoji="1" sz="2400">
                <a:solidFill>
                  <a:schemeClr val="tx1"/>
                </a:solidFill>
                <a:latin typeface="Arial" charset="0"/>
                <a:ea typeface="宋体" charset="0"/>
              </a:defRPr>
            </a:lvl7pPr>
            <a:lvl8pPr marL="3429000" indent="-228600" eaLnBrk="0" fontAlgn="base" hangingPunct="0">
              <a:spcBef>
                <a:spcPct val="0"/>
              </a:spcBef>
              <a:spcAft>
                <a:spcPct val="0"/>
              </a:spcAft>
              <a:defRPr kumimoji="1" sz="2400">
                <a:solidFill>
                  <a:schemeClr val="tx1"/>
                </a:solidFill>
                <a:latin typeface="Arial" charset="0"/>
                <a:ea typeface="宋体" charset="0"/>
              </a:defRPr>
            </a:lvl8pPr>
            <a:lvl9pPr marL="3886200" indent="-228600" eaLnBrk="0" fontAlgn="base" hangingPunct="0">
              <a:spcBef>
                <a:spcPct val="0"/>
              </a:spcBef>
              <a:spcAft>
                <a:spcPct val="0"/>
              </a:spcAft>
              <a:defRPr kumimoji="1" sz="2400">
                <a:solidFill>
                  <a:schemeClr val="tx1"/>
                </a:solidFill>
                <a:latin typeface="Arial" charset="0"/>
                <a:ea typeface="宋体" charset="0"/>
              </a:defRPr>
            </a:lvl9pPr>
          </a:lstStyle>
          <a:p>
            <a:pPr algn="ctr" eaLnBrk="1" hangingPunct="1"/>
            <a:r>
              <a:rPr kumimoji="0" lang="zh-CN" altLang="en-US" dirty="0">
                <a:latin typeface="微软雅黑" charset="0"/>
                <a:ea typeface="微软雅黑" charset="0"/>
                <a:cs typeface="微软雅黑" charset="0"/>
                <a:sym typeface="Arial" charset="0"/>
              </a:rPr>
              <a:t>计算机组成原理</a:t>
            </a:r>
          </a:p>
        </p:txBody>
      </p:sp>
    </p:spTree>
    <p:extLst>
      <p:ext uri="{BB962C8B-B14F-4D97-AF65-F5344CB8AC3E}">
        <p14:creationId xmlns:p14="http://schemas.microsoft.com/office/powerpoint/2010/main" val="420627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2709A-68C1-E648-A73D-3ADCA7DD4169}"/>
              </a:ext>
            </a:extLst>
          </p:cNvPr>
          <p:cNvSpPr>
            <a:spLocks noGrp="1"/>
          </p:cNvSpPr>
          <p:nvPr>
            <p:ph type="title"/>
          </p:nvPr>
        </p:nvSpPr>
        <p:spPr/>
        <p:txBody>
          <a:bodyPr/>
          <a:lstStyle/>
          <a:p>
            <a:r>
              <a:rPr lang="en-US" dirty="0"/>
              <a:t>NOP</a:t>
            </a:r>
            <a:r>
              <a:rPr lang="zh-CN" altLang="en-US" dirty="0"/>
              <a:t>指令（</a:t>
            </a:r>
            <a:r>
              <a:rPr lang="en-US" altLang="zh-CN" dirty="0"/>
              <a:t>or</a:t>
            </a:r>
            <a:r>
              <a:rPr lang="zh-CN" altLang="en-US" dirty="0"/>
              <a:t> </a:t>
            </a:r>
            <a:r>
              <a:rPr lang="en-US" altLang="zh-CN" dirty="0"/>
              <a:t>NOOP</a:t>
            </a:r>
            <a:r>
              <a:rPr lang="zh-CN" altLang="en-US" dirty="0"/>
              <a:t>）</a:t>
            </a:r>
            <a:endParaRPr lang="en-US" dirty="0"/>
          </a:p>
        </p:txBody>
      </p:sp>
      <p:sp>
        <p:nvSpPr>
          <p:cNvPr id="4" name="Google Shape;483;p44">
            <a:extLst>
              <a:ext uri="{FF2B5EF4-FFF2-40B4-BE49-F238E27FC236}">
                <a16:creationId xmlns:a16="http://schemas.microsoft.com/office/drawing/2014/main" id="{CB08FA8B-0184-0D44-9786-4DBC60F38A73}"/>
              </a:ext>
            </a:extLst>
          </p:cNvPr>
          <p:cNvSpPr txBox="1"/>
          <p:nvPr/>
        </p:nvSpPr>
        <p:spPr>
          <a:xfrm>
            <a:off x="1283575" y="4043500"/>
            <a:ext cx="7403100" cy="2236500"/>
          </a:xfrm>
          <a:prstGeom prst="rect">
            <a:avLst/>
          </a:prstGeom>
          <a:noFill/>
          <a:ln>
            <a:noFill/>
          </a:ln>
        </p:spPr>
        <p:txBody>
          <a:bodyPr spcFirstLastPara="1" wrap="square" lIns="91425" tIns="91425" rIns="91425" bIns="91425" anchor="t" anchorCtr="0">
            <a:noAutofit/>
          </a:bodyPr>
          <a:lstStyle/>
          <a:p>
            <a:pPr marL="0" lvl="0" indent="0" algn="l" rtl="0">
              <a:spcBef>
                <a:spcPts val="640"/>
              </a:spcBef>
              <a:spcAft>
                <a:spcPts val="0"/>
              </a:spcAft>
              <a:buNone/>
            </a:pPr>
            <a:r>
              <a:rPr lang="en-US" sz="3000" dirty="0" err="1">
                <a:solidFill>
                  <a:schemeClr val="dk1"/>
                </a:solidFill>
                <a:latin typeface="Courier New"/>
                <a:ea typeface="Courier New"/>
                <a:cs typeface="Courier New"/>
                <a:sym typeface="Courier New"/>
              </a:rPr>
              <a:t>sll</a:t>
            </a:r>
            <a:r>
              <a:rPr lang="en-US" sz="3000" dirty="0">
                <a:solidFill>
                  <a:schemeClr val="dk1"/>
                </a:solidFill>
                <a:latin typeface="Courier New"/>
                <a:ea typeface="Courier New"/>
                <a:cs typeface="Courier New"/>
                <a:sym typeface="Courier New"/>
              </a:rPr>
              <a:t> $0,$0,0</a:t>
            </a:r>
          </a:p>
          <a:p>
            <a:pPr marL="0" lvl="0" indent="0" algn="l" rtl="0">
              <a:spcBef>
                <a:spcPts val="640"/>
              </a:spcBef>
              <a:spcAft>
                <a:spcPts val="0"/>
              </a:spcAft>
              <a:buNone/>
            </a:pPr>
            <a:endParaRPr lang="en-US" sz="3000" dirty="0">
              <a:solidFill>
                <a:schemeClr val="dk1"/>
              </a:solidFill>
              <a:latin typeface="Courier New"/>
              <a:ea typeface="Calibri"/>
              <a:cs typeface="Courier New"/>
              <a:sym typeface="Courier New"/>
            </a:endParaRPr>
          </a:p>
          <a:p>
            <a:pPr marL="0" lvl="0" indent="0" algn="l" rtl="0">
              <a:spcBef>
                <a:spcPts val="640"/>
              </a:spcBef>
              <a:spcAft>
                <a:spcPts val="0"/>
              </a:spcAft>
              <a:buNone/>
            </a:pPr>
            <a:r>
              <a:rPr lang="en-US" sz="3000" dirty="0" err="1">
                <a:solidFill>
                  <a:schemeClr val="dk1"/>
                </a:solidFill>
                <a:latin typeface="Courier New"/>
                <a:ea typeface="Calibri"/>
                <a:cs typeface="Courier New"/>
                <a:sym typeface="Courier New"/>
              </a:rPr>
              <a:t>是一条</a:t>
            </a:r>
            <a:r>
              <a:rPr lang="en-US" altLang="zh-CN" sz="3000" dirty="0" err="1">
                <a:solidFill>
                  <a:schemeClr val="dk1"/>
                </a:solidFill>
                <a:latin typeface="Courier New"/>
                <a:ea typeface="Calibri"/>
                <a:cs typeface="Courier New"/>
                <a:sym typeface="Courier New"/>
              </a:rPr>
              <a:t>NOP</a:t>
            </a:r>
            <a:r>
              <a:rPr lang="zh-CN" altLang="en-US" sz="3000" dirty="0">
                <a:solidFill>
                  <a:schemeClr val="dk1"/>
                </a:solidFill>
                <a:latin typeface="Courier New"/>
                <a:ea typeface="Calibri"/>
                <a:cs typeface="Courier New"/>
                <a:sym typeface="Courier New"/>
              </a:rPr>
              <a:t>指令</a:t>
            </a:r>
            <a:endParaRPr sz="3200" dirty="0">
              <a:solidFill>
                <a:schemeClr val="dk1"/>
              </a:solidFill>
              <a:latin typeface="Calibri"/>
              <a:ea typeface="Calibri"/>
              <a:cs typeface="Calibri"/>
              <a:sym typeface="Calibri"/>
            </a:endParaRPr>
          </a:p>
        </p:txBody>
      </p:sp>
      <p:sp>
        <p:nvSpPr>
          <p:cNvPr id="5" name="Google Shape;485;p44">
            <a:extLst>
              <a:ext uri="{FF2B5EF4-FFF2-40B4-BE49-F238E27FC236}">
                <a16:creationId xmlns:a16="http://schemas.microsoft.com/office/drawing/2014/main" id="{AFE28BB0-6587-7845-B818-EF2D5F3299BF}"/>
              </a:ext>
            </a:extLst>
          </p:cNvPr>
          <p:cNvSpPr txBox="1">
            <a:spLocks/>
          </p:cNvSpPr>
          <p:nvPr/>
        </p:nvSpPr>
        <p:spPr>
          <a:xfrm>
            <a:off x="457200" y="1420725"/>
            <a:ext cx="8229600" cy="105120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en-US" sz="3200" dirty="0" err="1">
                <a:solidFill>
                  <a:schemeClr val="dk1"/>
                </a:solidFill>
                <a:latin typeface="Calibri"/>
                <a:ea typeface="Calibri"/>
                <a:cs typeface="Calibri"/>
                <a:sym typeface="Calibri"/>
              </a:rPr>
              <a:t>这条指令完成什么功能</a:t>
            </a:r>
            <a:r>
              <a:rPr lang="en-US" sz="3200" dirty="0">
                <a:solidFill>
                  <a:schemeClr val="dk1"/>
                </a:solidFill>
                <a:latin typeface="Calibri"/>
                <a:ea typeface="Calibri"/>
                <a:cs typeface="Calibri"/>
                <a:sym typeface="Calibri"/>
              </a:rPr>
              <a:t> </a:t>
            </a:r>
            <a:r>
              <a:rPr lang="en-US" sz="3000" dirty="0">
                <a:solidFill>
                  <a:schemeClr val="dk1"/>
                </a:solidFill>
                <a:latin typeface="Courier New"/>
                <a:ea typeface="Courier New"/>
                <a:cs typeface="Courier New"/>
                <a:sym typeface="Courier New"/>
              </a:rPr>
              <a:t>0x00000000</a:t>
            </a:r>
            <a:r>
              <a:rPr lang="en-US" sz="3200" dirty="0">
                <a:solidFill>
                  <a:schemeClr val="dk1"/>
                </a:solidFill>
                <a:latin typeface="Calibri"/>
                <a:ea typeface="Calibri"/>
                <a:cs typeface="Calibri"/>
                <a:sym typeface="Calibri"/>
              </a:rPr>
              <a:t>?</a:t>
            </a:r>
            <a:endParaRPr lang="en-US" dirty="0"/>
          </a:p>
          <a:p>
            <a:pPr marL="742950" lvl="1" indent="-285750">
              <a:spcBef>
                <a:spcPts val="560"/>
              </a:spcBef>
              <a:buClr>
                <a:schemeClr val="dk1"/>
              </a:buClr>
              <a:buSzPts val="2800"/>
              <a:buFont typeface="Arial"/>
              <a:buChar char="–"/>
            </a:pPr>
            <a:r>
              <a:rPr lang="en-US" sz="2600" dirty="0">
                <a:solidFill>
                  <a:schemeClr val="dk1"/>
                </a:solidFill>
                <a:latin typeface="Courier New"/>
                <a:ea typeface="Calibri"/>
                <a:cs typeface="Courier New"/>
                <a:sym typeface="Courier New"/>
              </a:rPr>
              <a:t>操作码是</a:t>
            </a:r>
            <a:r>
              <a:rPr lang="en-US" altLang="zh-CN" sz="2600" dirty="0">
                <a:solidFill>
                  <a:schemeClr val="dk1"/>
                </a:solidFill>
                <a:latin typeface="Courier New"/>
                <a:ea typeface="Calibri"/>
                <a:cs typeface="Courier New"/>
                <a:sym typeface="Courier New"/>
              </a:rPr>
              <a:t>0</a:t>
            </a:r>
            <a:r>
              <a:rPr lang="en-US" sz="2800" dirty="0">
                <a:solidFill>
                  <a:schemeClr val="dk1"/>
                </a:solidFill>
                <a:latin typeface="Calibri"/>
                <a:ea typeface="Calibri"/>
                <a:cs typeface="Calibri"/>
                <a:sym typeface="Calibri"/>
              </a:rPr>
              <a:t>, </a:t>
            </a:r>
            <a:r>
              <a:rPr lang="en-US" sz="2800" dirty="0" err="1">
                <a:solidFill>
                  <a:schemeClr val="dk1"/>
                </a:solidFill>
                <a:latin typeface="Calibri"/>
                <a:ea typeface="Calibri"/>
                <a:cs typeface="Calibri"/>
                <a:sym typeface="Calibri"/>
              </a:rPr>
              <a:t>所以是一条R类型指令</a:t>
            </a:r>
            <a:endParaRPr lang="en-US" sz="2800" dirty="0">
              <a:solidFill>
                <a:schemeClr val="dk1"/>
              </a:solidFill>
              <a:latin typeface="Calibri"/>
              <a:ea typeface="Calibri"/>
              <a:cs typeface="Calibri"/>
              <a:sym typeface="Calibri"/>
            </a:endParaRPr>
          </a:p>
        </p:txBody>
      </p:sp>
      <p:grpSp>
        <p:nvGrpSpPr>
          <p:cNvPr id="6" name="Google Shape;490;p44">
            <a:extLst>
              <a:ext uri="{FF2B5EF4-FFF2-40B4-BE49-F238E27FC236}">
                <a16:creationId xmlns:a16="http://schemas.microsoft.com/office/drawing/2014/main" id="{E416EA7F-2FFF-9B42-9885-9A0D5FCD8C3D}"/>
              </a:ext>
            </a:extLst>
          </p:cNvPr>
          <p:cNvGrpSpPr/>
          <p:nvPr/>
        </p:nvGrpSpPr>
        <p:grpSpPr>
          <a:xfrm>
            <a:off x="1161325" y="2333625"/>
            <a:ext cx="6625800" cy="1849200"/>
            <a:chOff x="1161325" y="2333625"/>
            <a:chExt cx="6625800" cy="1849200"/>
          </a:xfrm>
        </p:grpSpPr>
        <p:pic>
          <p:nvPicPr>
            <p:cNvPr id="7" name="Google Shape;491;p44">
              <a:extLst>
                <a:ext uri="{FF2B5EF4-FFF2-40B4-BE49-F238E27FC236}">
                  <a16:creationId xmlns:a16="http://schemas.microsoft.com/office/drawing/2014/main" id="{BFEFB5E7-576E-274F-B91E-F414752E94A5}"/>
                </a:ext>
              </a:extLst>
            </p:cNvPr>
            <p:cNvPicPr preferRelativeResize="0"/>
            <p:nvPr/>
          </p:nvPicPr>
          <p:blipFill>
            <a:blip r:embed="rId2">
              <a:alphaModFix/>
            </a:blip>
            <a:stretch>
              <a:fillRect/>
            </a:stretch>
          </p:blipFill>
          <p:spPr>
            <a:xfrm>
              <a:off x="1176358" y="2333625"/>
              <a:ext cx="6596050" cy="1831374"/>
            </a:xfrm>
            <a:prstGeom prst="rect">
              <a:avLst/>
            </a:prstGeom>
            <a:noFill/>
            <a:ln>
              <a:noFill/>
            </a:ln>
          </p:spPr>
        </p:pic>
        <p:sp>
          <p:nvSpPr>
            <p:cNvPr id="8" name="Google Shape;492;p44">
              <a:extLst>
                <a:ext uri="{FF2B5EF4-FFF2-40B4-BE49-F238E27FC236}">
                  <a16:creationId xmlns:a16="http://schemas.microsoft.com/office/drawing/2014/main" id="{7180E3CF-4BDB-CD42-ACD3-EE66EC4CE8FB}"/>
                </a:ext>
              </a:extLst>
            </p:cNvPr>
            <p:cNvSpPr/>
            <p:nvPr/>
          </p:nvSpPr>
          <p:spPr>
            <a:xfrm>
              <a:off x="1161325" y="2336925"/>
              <a:ext cx="6625800" cy="1845900"/>
            </a:xfrm>
            <a:prstGeom prst="rect">
              <a:avLst/>
            </a:prstGeom>
            <a:solidFill>
              <a:srgbClr val="00FF00">
                <a:alpha val="32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572568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177BA-1C6F-9744-A71C-418A4F10C51E}"/>
              </a:ext>
            </a:extLst>
          </p:cNvPr>
          <p:cNvSpPr>
            <a:spLocks noGrp="1"/>
          </p:cNvSpPr>
          <p:nvPr>
            <p:ph type="title"/>
          </p:nvPr>
        </p:nvSpPr>
        <p:spPr/>
        <p:txBody>
          <a:bodyPr/>
          <a:lstStyle/>
          <a:p>
            <a:r>
              <a:rPr lang="en-US" altLang="zh-CN" dirty="0"/>
              <a:t>I</a:t>
            </a:r>
            <a:r>
              <a:rPr lang="zh-CN" altLang="en-US" dirty="0"/>
              <a:t>类型指令</a:t>
            </a:r>
            <a:endParaRPr lang="en-US" dirty="0"/>
          </a:p>
        </p:txBody>
      </p:sp>
      <p:sp>
        <p:nvSpPr>
          <p:cNvPr id="3" name="Content Placeholder 2">
            <a:extLst>
              <a:ext uri="{FF2B5EF4-FFF2-40B4-BE49-F238E27FC236}">
                <a16:creationId xmlns:a16="http://schemas.microsoft.com/office/drawing/2014/main" id="{A7222E94-5DA7-E248-BBAE-021DEFE0C4A9}"/>
              </a:ext>
            </a:extLst>
          </p:cNvPr>
          <p:cNvSpPr>
            <a:spLocks noGrp="1"/>
          </p:cNvSpPr>
          <p:nvPr>
            <p:ph idx="1"/>
          </p:nvPr>
        </p:nvSpPr>
        <p:spPr/>
        <p:txBody>
          <a:bodyPr/>
          <a:lstStyle/>
          <a:p>
            <a:r>
              <a:rPr lang="zh-CN" altLang="en-US" dirty="0"/>
              <a:t>对于含有立即数的指令来说，</a:t>
            </a:r>
            <a:r>
              <a:rPr lang="en-US" altLang="zh-CN" dirty="0"/>
              <a:t>5</a:t>
            </a:r>
            <a:r>
              <a:rPr lang="zh-CN" altLang="en-US" dirty="0"/>
              <a:t>位或者</a:t>
            </a:r>
            <a:r>
              <a:rPr lang="en-US" altLang="zh-CN" dirty="0"/>
              <a:t>6</a:t>
            </a:r>
            <a:r>
              <a:rPr lang="zh-CN" altLang="en-US" dirty="0"/>
              <a:t>位的域能够表达的范围太小</a:t>
            </a:r>
            <a:endParaRPr lang="en-US" altLang="zh-CN" dirty="0"/>
          </a:p>
          <a:p>
            <a:r>
              <a:rPr lang="zh-CN" altLang="en-US" dirty="0"/>
              <a:t>理想来说，</a:t>
            </a:r>
            <a:r>
              <a:rPr lang="en-US" altLang="zh-CN" dirty="0"/>
              <a:t>MIPS</a:t>
            </a:r>
            <a:r>
              <a:rPr lang="zh-CN" altLang="en-US" dirty="0"/>
              <a:t>指令最好只有一种格式。但是实际情况下需要折中</a:t>
            </a:r>
            <a:endParaRPr lang="en-US" altLang="zh-CN" dirty="0"/>
          </a:p>
          <a:p>
            <a:r>
              <a:rPr lang="zh-CN" altLang="en-US" dirty="0"/>
              <a:t>在实际中可以依据类似于</a:t>
            </a:r>
            <a:r>
              <a:rPr lang="en-US" altLang="zh-CN" dirty="0"/>
              <a:t>R</a:t>
            </a:r>
            <a:r>
              <a:rPr lang="zh-CN" altLang="en-US" dirty="0"/>
              <a:t>指令格式的方式定义新的指令格式</a:t>
            </a:r>
            <a:endParaRPr lang="en-US" altLang="zh-CN" dirty="0"/>
          </a:p>
          <a:p>
            <a:pPr lvl="1"/>
            <a:r>
              <a:rPr lang="zh-CN" altLang="en-US" dirty="0"/>
              <a:t>如果一条指令使用了立即数，这条指令最多使用两个寄存器</a:t>
            </a:r>
            <a:endParaRPr lang="en-US" dirty="0"/>
          </a:p>
        </p:txBody>
      </p:sp>
    </p:spTree>
    <p:extLst>
      <p:ext uri="{BB962C8B-B14F-4D97-AF65-F5344CB8AC3E}">
        <p14:creationId xmlns:p14="http://schemas.microsoft.com/office/powerpoint/2010/main" val="2620064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9F385-7750-7A4F-9480-437D90DAAC7C}"/>
              </a:ext>
            </a:extLst>
          </p:cNvPr>
          <p:cNvSpPr>
            <a:spLocks noGrp="1"/>
          </p:cNvSpPr>
          <p:nvPr>
            <p:ph type="title"/>
          </p:nvPr>
        </p:nvSpPr>
        <p:spPr/>
        <p:txBody>
          <a:bodyPr/>
          <a:lstStyle/>
          <a:p>
            <a:r>
              <a:rPr lang="en-US" dirty="0"/>
              <a:t>I</a:t>
            </a:r>
            <a:r>
              <a:rPr lang="zh-CN" altLang="en-US" dirty="0"/>
              <a:t>类型指令</a:t>
            </a:r>
            <a:endParaRPr lang="en-US" dirty="0"/>
          </a:p>
        </p:txBody>
      </p:sp>
      <p:sp>
        <p:nvSpPr>
          <p:cNvPr id="4" name="Google Shape;552;p49">
            <a:extLst>
              <a:ext uri="{FF2B5EF4-FFF2-40B4-BE49-F238E27FC236}">
                <a16:creationId xmlns:a16="http://schemas.microsoft.com/office/drawing/2014/main" id="{D828083A-D53B-5F4D-AC56-8305E8CB0C77}"/>
              </a:ext>
            </a:extLst>
          </p:cNvPr>
          <p:cNvSpPr txBox="1">
            <a:spLocks/>
          </p:cNvSpPr>
          <p:nvPr/>
        </p:nvSpPr>
        <p:spPr>
          <a:xfrm>
            <a:off x="457200" y="1600200"/>
            <a:ext cx="8229600" cy="493776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zh-CN" altLang="en-US" sz="3200" dirty="0">
                <a:solidFill>
                  <a:schemeClr val="dk1"/>
                </a:solidFill>
                <a:latin typeface="Calibri"/>
                <a:ea typeface="Calibri"/>
                <a:cs typeface="Calibri"/>
                <a:sym typeface="Calibri"/>
              </a:rPr>
              <a:t>下面是</a:t>
            </a:r>
            <a:r>
              <a:rPr lang="en-US" altLang="zh-CN" sz="3200" dirty="0">
                <a:solidFill>
                  <a:schemeClr val="dk1"/>
                </a:solidFill>
                <a:latin typeface="Calibri"/>
                <a:ea typeface="Calibri"/>
                <a:cs typeface="Calibri"/>
                <a:sym typeface="Calibri"/>
              </a:rPr>
              <a:t>I</a:t>
            </a:r>
            <a:r>
              <a:rPr lang="zh-CN" altLang="en-US" sz="3200" dirty="0">
                <a:solidFill>
                  <a:schemeClr val="dk1"/>
                </a:solidFill>
                <a:latin typeface="Calibri"/>
                <a:ea typeface="Calibri"/>
                <a:cs typeface="Calibri"/>
                <a:sym typeface="Calibri"/>
              </a:rPr>
              <a:t>类型指令的格式：</a:t>
            </a:r>
            <a:endParaRPr lang="en-US" altLang="zh-CN" sz="3200" dirty="0">
              <a:solidFill>
                <a:schemeClr val="dk1"/>
              </a:solidFill>
              <a:latin typeface="Calibri"/>
              <a:ea typeface="Calibri"/>
              <a:cs typeface="Calibri"/>
              <a:sym typeface="Calibri"/>
            </a:endParaRPr>
          </a:p>
          <a:p>
            <a:pPr marL="342900" indent="-342900">
              <a:spcBef>
                <a:spcPts val="0"/>
              </a:spcBef>
              <a:buClr>
                <a:schemeClr val="dk1"/>
              </a:buClr>
              <a:buSzPts val="3200"/>
              <a:buFont typeface="Arial"/>
              <a:buChar char="•"/>
            </a:pPr>
            <a:endParaRPr lang="en-US" sz="3200" dirty="0">
              <a:solidFill>
                <a:schemeClr val="dk1"/>
              </a:solidFill>
              <a:latin typeface="Calibri"/>
              <a:cs typeface="Calibri"/>
              <a:sym typeface="Calibri"/>
            </a:endParaRPr>
          </a:p>
          <a:p>
            <a:pPr marL="342900" indent="-342900">
              <a:spcBef>
                <a:spcPts val="0"/>
              </a:spcBef>
              <a:buClr>
                <a:schemeClr val="dk1"/>
              </a:buClr>
              <a:buSzPts val="3200"/>
              <a:buFont typeface="Arial"/>
              <a:buChar char="•"/>
            </a:pPr>
            <a:endParaRPr lang="en-US" dirty="0"/>
          </a:p>
          <a:p>
            <a:pPr marL="342900" indent="-139700">
              <a:spcBef>
                <a:spcPts val="640"/>
              </a:spcBef>
              <a:buClr>
                <a:schemeClr val="dk1"/>
              </a:buClr>
              <a:buSzPts val="3200"/>
              <a:buFont typeface="Arial"/>
              <a:buNone/>
            </a:pPr>
            <a:endParaRPr lang="en-US" sz="3200" dirty="0">
              <a:solidFill>
                <a:schemeClr val="dk1"/>
              </a:solidFill>
              <a:latin typeface="Calibri"/>
              <a:ea typeface="Calibri"/>
              <a:cs typeface="Calibri"/>
              <a:sym typeface="Calibri"/>
            </a:endParaRPr>
          </a:p>
          <a:p>
            <a:pPr marL="342900" indent="-342900">
              <a:spcBef>
                <a:spcPts val="1500"/>
              </a:spcBef>
              <a:buClr>
                <a:schemeClr val="dk1"/>
              </a:buClr>
              <a:buSzPts val="3200"/>
              <a:buFont typeface="Arial"/>
              <a:buChar char="•"/>
            </a:pPr>
            <a:r>
              <a:rPr lang="zh-CN" altLang="en-US" sz="3200" dirty="0">
                <a:solidFill>
                  <a:schemeClr val="dk1"/>
                </a:solidFill>
                <a:latin typeface="Calibri"/>
                <a:ea typeface="Calibri"/>
                <a:cs typeface="Calibri"/>
                <a:sym typeface="Calibri"/>
              </a:rPr>
              <a:t>各个域的名字</a:t>
            </a:r>
            <a:r>
              <a:rPr lang="en-US" sz="3200" dirty="0">
                <a:solidFill>
                  <a:schemeClr val="dk1"/>
                </a:solidFill>
                <a:latin typeface="Calibri"/>
                <a:ea typeface="Calibri"/>
                <a:cs typeface="Calibri"/>
                <a:sym typeface="Calibri"/>
              </a:rPr>
              <a:t>:</a:t>
            </a:r>
            <a:endParaRPr lang="en-US" dirty="0"/>
          </a:p>
          <a:p>
            <a:pPr marL="342900" indent="-342900">
              <a:spcBef>
                <a:spcPts val="640"/>
              </a:spcBef>
              <a:buClr>
                <a:schemeClr val="dk1"/>
              </a:buClr>
              <a:buFont typeface="Arial"/>
              <a:buNone/>
            </a:pPr>
            <a:endParaRPr lang="en-US" sz="3200" dirty="0">
              <a:solidFill>
                <a:schemeClr val="accent2"/>
              </a:solidFill>
              <a:latin typeface="Calibri"/>
              <a:ea typeface="Calibri"/>
              <a:cs typeface="Calibri"/>
              <a:sym typeface="Calibri"/>
            </a:endParaRPr>
          </a:p>
          <a:p>
            <a:pPr marL="342900" indent="-342900">
              <a:spcBef>
                <a:spcPts val="3600"/>
              </a:spcBef>
              <a:buClr>
                <a:schemeClr val="dk1"/>
              </a:buClr>
              <a:buSzPts val="3200"/>
              <a:buFont typeface="Arial"/>
              <a:buChar char="•"/>
            </a:pPr>
            <a:r>
              <a:rPr lang="zh-CN" altLang="en-US" sz="3200" dirty="0">
                <a:solidFill>
                  <a:schemeClr val="dk1"/>
                </a:solidFill>
                <a:latin typeface="Calibri"/>
                <a:ea typeface="Calibri"/>
                <a:cs typeface="Calibri"/>
                <a:sym typeface="Calibri"/>
              </a:rPr>
              <a:t>三个域与</a:t>
            </a:r>
            <a:r>
              <a:rPr lang="en-US" altLang="zh-CN" sz="3200" dirty="0">
                <a:solidFill>
                  <a:schemeClr val="dk1"/>
                </a:solidFill>
                <a:latin typeface="Calibri"/>
                <a:ea typeface="Calibri"/>
                <a:cs typeface="Calibri"/>
                <a:sym typeface="Calibri"/>
              </a:rPr>
              <a:t>R</a:t>
            </a:r>
            <a:r>
              <a:rPr lang="zh-CN" altLang="en-US" sz="3200" dirty="0">
                <a:solidFill>
                  <a:schemeClr val="dk1"/>
                </a:solidFill>
                <a:latin typeface="Calibri"/>
                <a:ea typeface="Calibri"/>
                <a:cs typeface="Calibri"/>
                <a:sym typeface="Calibri"/>
              </a:rPr>
              <a:t>类型指令是一样的</a:t>
            </a:r>
            <a:endParaRPr lang="en-US" dirty="0"/>
          </a:p>
          <a:p>
            <a:pPr marL="742950" lvl="1" indent="-285750">
              <a:spcBef>
                <a:spcPts val="560"/>
              </a:spcBef>
              <a:buClr>
                <a:schemeClr val="dk1"/>
              </a:buClr>
              <a:buSzPts val="2800"/>
              <a:buFont typeface="Arial"/>
              <a:buChar char="–"/>
            </a:pPr>
            <a:r>
              <a:rPr lang="en-US" sz="2600" dirty="0">
                <a:solidFill>
                  <a:schemeClr val="dk1"/>
                </a:solidFill>
                <a:latin typeface="Courier New"/>
                <a:ea typeface="Courier New"/>
                <a:cs typeface="Courier New"/>
                <a:sym typeface="Courier New"/>
              </a:rPr>
              <a:t>opcode</a:t>
            </a:r>
            <a:r>
              <a:rPr lang="en-US" sz="2800" b="1" dirty="0">
                <a:solidFill>
                  <a:schemeClr val="dk1"/>
                </a:solidFill>
                <a:latin typeface="Calibri"/>
                <a:ea typeface="Calibri"/>
                <a:cs typeface="Calibri"/>
                <a:sym typeface="Calibri"/>
              </a:rPr>
              <a:t> </a:t>
            </a:r>
            <a:r>
              <a:rPr lang="zh-CN" altLang="en-US" sz="2800" dirty="0">
                <a:solidFill>
                  <a:schemeClr val="dk1"/>
                </a:solidFill>
                <a:latin typeface="Calibri"/>
                <a:ea typeface="Calibri"/>
                <a:cs typeface="Calibri"/>
                <a:sym typeface="Calibri"/>
              </a:rPr>
              <a:t>仍然放置在原来的位置</a:t>
            </a:r>
            <a:endParaRPr lang="en-US" dirty="0"/>
          </a:p>
          <a:p>
            <a:pPr marL="342900" indent="-139700">
              <a:spcBef>
                <a:spcPts val="640"/>
              </a:spcBef>
              <a:buClr>
                <a:schemeClr val="dk1"/>
              </a:buClr>
              <a:buSzPts val="3200"/>
              <a:buFont typeface="Arial"/>
              <a:buNone/>
            </a:pPr>
            <a:endParaRPr lang="en-US" sz="3200" dirty="0">
              <a:solidFill>
                <a:schemeClr val="dk1"/>
              </a:solidFill>
              <a:latin typeface="Calibri"/>
              <a:ea typeface="Calibri"/>
              <a:cs typeface="Calibri"/>
              <a:sym typeface="Calibri"/>
            </a:endParaRPr>
          </a:p>
          <a:p>
            <a:pPr marL="342900" indent="-139700">
              <a:spcBef>
                <a:spcPts val="640"/>
              </a:spcBef>
              <a:buClr>
                <a:schemeClr val="dk1"/>
              </a:buClr>
              <a:buSzPts val="3200"/>
              <a:buFont typeface="Arial"/>
              <a:buNone/>
            </a:pPr>
            <a:endParaRPr lang="en-US" sz="3200" dirty="0">
              <a:solidFill>
                <a:schemeClr val="dk1"/>
              </a:solidFill>
              <a:latin typeface="Calibri"/>
              <a:ea typeface="Calibri"/>
              <a:cs typeface="Calibri"/>
              <a:sym typeface="Calibri"/>
            </a:endParaRPr>
          </a:p>
        </p:txBody>
      </p:sp>
      <p:grpSp>
        <p:nvGrpSpPr>
          <p:cNvPr id="5" name="Google Shape;554;p49">
            <a:extLst>
              <a:ext uri="{FF2B5EF4-FFF2-40B4-BE49-F238E27FC236}">
                <a16:creationId xmlns:a16="http://schemas.microsoft.com/office/drawing/2014/main" id="{B95F1A79-95B4-5E49-B5F4-FD4D2B2FCE46}"/>
              </a:ext>
            </a:extLst>
          </p:cNvPr>
          <p:cNvGrpSpPr/>
          <p:nvPr/>
        </p:nvGrpSpPr>
        <p:grpSpPr>
          <a:xfrm>
            <a:off x="457200" y="2262664"/>
            <a:ext cx="8349870" cy="822960"/>
            <a:chOff x="351069" y="2468880"/>
            <a:chExt cx="8349870" cy="822960"/>
          </a:xfrm>
        </p:grpSpPr>
        <p:grpSp>
          <p:nvGrpSpPr>
            <p:cNvPr id="6" name="Google Shape;555;p49">
              <a:extLst>
                <a:ext uri="{FF2B5EF4-FFF2-40B4-BE49-F238E27FC236}">
                  <a16:creationId xmlns:a16="http://schemas.microsoft.com/office/drawing/2014/main" id="{779A88E2-6E85-854C-B413-22C4980EF13A}"/>
                </a:ext>
              </a:extLst>
            </p:cNvPr>
            <p:cNvGrpSpPr/>
            <p:nvPr/>
          </p:nvGrpSpPr>
          <p:grpSpPr>
            <a:xfrm>
              <a:off x="621792" y="2834640"/>
              <a:ext cx="7900416" cy="457200"/>
              <a:chOff x="621792" y="2834640"/>
              <a:chExt cx="7900416" cy="457200"/>
            </a:xfrm>
          </p:grpSpPr>
          <p:sp>
            <p:nvSpPr>
              <p:cNvPr id="9" name="Google Shape;556;p49">
                <a:extLst>
                  <a:ext uri="{FF2B5EF4-FFF2-40B4-BE49-F238E27FC236}">
                    <a16:creationId xmlns:a16="http://schemas.microsoft.com/office/drawing/2014/main" id="{2C4DDC30-269D-A843-8CEA-914483ACBF37}"/>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0" name="Google Shape;557;p49">
                <a:extLst>
                  <a:ext uri="{FF2B5EF4-FFF2-40B4-BE49-F238E27FC236}">
                    <a16:creationId xmlns:a16="http://schemas.microsoft.com/office/drawing/2014/main" id="{19F4B6A8-16F5-F04D-A685-D9A4E25EE984}"/>
                  </a:ext>
                </a:extLst>
              </p:cNvPr>
              <p:cNvSpPr/>
              <p:nvPr/>
            </p:nvSpPr>
            <p:spPr>
              <a:xfrm>
                <a:off x="210312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1" name="Google Shape;558;p49">
                <a:extLst>
                  <a:ext uri="{FF2B5EF4-FFF2-40B4-BE49-F238E27FC236}">
                    <a16:creationId xmlns:a16="http://schemas.microsoft.com/office/drawing/2014/main" id="{8617612B-84F5-154D-92D8-643DB5949176}"/>
                  </a:ext>
                </a:extLst>
              </p:cNvPr>
              <p:cNvSpPr/>
              <p:nvPr/>
            </p:nvSpPr>
            <p:spPr>
              <a:xfrm>
                <a:off x="333756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2" name="Google Shape;559;p49">
                <a:extLst>
                  <a:ext uri="{FF2B5EF4-FFF2-40B4-BE49-F238E27FC236}">
                    <a16:creationId xmlns:a16="http://schemas.microsoft.com/office/drawing/2014/main" id="{651CF17C-470D-EF4F-85B6-B544B6E68A54}"/>
                  </a:ext>
                </a:extLst>
              </p:cNvPr>
              <p:cNvSpPr/>
              <p:nvPr/>
            </p:nvSpPr>
            <p:spPr>
              <a:xfrm>
                <a:off x="4572000" y="2834640"/>
                <a:ext cx="395020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16</a:t>
                </a:r>
                <a:endParaRPr sz="2800">
                  <a:solidFill>
                    <a:schemeClr val="dk1"/>
                  </a:solidFill>
                  <a:latin typeface="Courier New"/>
                  <a:ea typeface="Courier New"/>
                  <a:cs typeface="Courier New"/>
                  <a:sym typeface="Courier New"/>
                </a:endParaRPr>
              </a:p>
            </p:txBody>
          </p:sp>
        </p:grpSp>
        <p:sp>
          <p:nvSpPr>
            <p:cNvPr id="7" name="Google Shape;560;p49">
              <a:extLst>
                <a:ext uri="{FF2B5EF4-FFF2-40B4-BE49-F238E27FC236}">
                  <a16:creationId xmlns:a16="http://schemas.microsoft.com/office/drawing/2014/main" id="{4B0DEA1D-F00B-BB4B-8C08-C8C37665794E}"/>
                </a:ext>
              </a:extLst>
            </p:cNvPr>
            <p:cNvSpPr txBox="1"/>
            <p:nvPr/>
          </p:nvSpPr>
          <p:spPr>
            <a:xfrm>
              <a:off x="351069" y="24688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dirty="0">
                  <a:solidFill>
                    <a:schemeClr val="dk1"/>
                  </a:solidFill>
                  <a:latin typeface="Courier New"/>
                  <a:ea typeface="Courier New"/>
                  <a:cs typeface="Courier New"/>
                  <a:sym typeface="Courier New"/>
                </a:rPr>
                <a:t>31</a:t>
              </a:r>
              <a:endParaRPr sz="2400" dirty="0">
                <a:solidFill>
                  <a:schemeClr val="dk1"/>
                </a:solidFill>
                <a:latin typeface="Courier New"/>
                <a:ea typeface="Courier New"/>
                <a:cs typeface="Courier New"/>
                <a:sym typeface="Courier New"/>
              </a:endParaRPr>
            </a:p>
          </p:txBody>
        </p:sp>
        <p:sp>
          <p:nvSpPr>
            <p:cNvPr id="8" name="Google Shape;561;p49">
              <a:extLst>
                <a:ext uri="{FF2B5EF4-FFF2-40B4-BE49-F238E27FC236}">
                  <a16:creationId xmlns:a16="http://schemas.microsoft.com/office/drawing/2014/main" id="{81FCE7AB-A646-5A48-8045-58A140322171}"/>
                </a:ext>
              </a:extLst>
            </p:cNvPr>
            <p:cNvSpPr txBox="1"/>
            <p:nvPr/>
          </p:nvSpPr>
          <p:spPr>
            <a:xfrm>
              <a:off x="8331927" y="24688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grpSp>
        <p:nvGrpSpPr>
          <p:cNvPr id="13" name="Google Shape;562;p49">
            <a:extLst>
              <a:ext uri="{FF2B5EF4-FFF2-40B4-BE49-F238E27FC236}">
                <a16:creationId xmlns:a16="http://schemas.microsoft.com/office/drawing/2014/main" id="{DE249035-8B11-7442-B4B5-49D081C24BCF}"/>
              </a:ext>
            </a:extLst>
          </p:cNvPr>
          <p:cNvGrpSpPr/>
          <p:nvPr/>
        </p:nvGrpSpPr>
        <p:grpSpPr>
          <a:xfrm>
            <a:off x="393192" y="3657600"/>
            <a:ext cx="8349870" cy="822960"/>
            <a:chOff x="351069" y="2468880"/>
            <a:chExt cx="8349870" cy="822960"/>
          </a:xfrm>
        </p:grpSpPr>
        <p:grpSp>
          <p:nvGrpSpPr>
            <p:cNvPr id="14" name="Google Shape;563;p49">
              <a:extLst>
                <a:ext uri="{FF2B5EF4-FFF2-40B4-BE49-F238E27FC236}">
                  <a16:creationId xmlns:a16="http://schemas.microsoft.com/office/drawing/2014/main" id="{613A9A5E-550D-DE4C-8DAB-4808AAE65BC2}"/>
                </a:ext>
              </a:extLst>
            </p:cNvPr>
            <p:cNvGrpSpPr/>
            <p:nvPr/>
          </p:nvGrpSpPr>
          <p:grpSpPr>
            <a:xfrm>
              <a:off x="621792" y="2834640"/>
              <a:ext cx="7900416" cy="457200"/>
              <a:chOff x="621792" y="2834640"/>
              <a:chExt cx="7900416" cy="457200"/>
            </a:xfrm>
          </p:grpSpPr>
          <p:sp>
            <p:nvSpPr>
              <p:cNvPr id="17" name="Google Shape;564;p49">
                <a:extLst>
                  <a:ext uri="{FF2B5EF4-FFF2-40B4-BE49-F238E27FC236}">
                    <a16:creationId xmlns:a16="http://schemas.microsoft.com/office/drawing/2014/main" id="{B851455C-1F11-384C-9F51-6E6A1FEE46E1}"/>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8" name="Google Shape;565;p49">
                <a:extLst>
                  <a:ext uri="{FF2B5EF4-FFF2-40B4-BE49-F238E27FC236}">
                    <a16:creationId xmlns:a16="http://schemas.microsoft.com/office/drawing/2014/main" id="{21B9A839-3F52-DA44-B348-C7467DA30B60}"/>
                  </a:ext>
                </a:extLst>
              </p:cNvPr>
              <p:cNvSpPr/>
              <p:nvPr/>
            </p:nvSpPr>
            <p:spPr>
              <a:xfrm>
                <a:off x="210312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19" name="Google Shape;566;p49">
                <a:extLst>
                  <a:ext uri="{FF2B5EF4-FFF2-40B4-BE49-F238E27FC236}">
                    <a16:creationId xmlns:a16="http://schemas.microsoft.com/office/drawing/2014/main" id="{9A51D6CD-549C-2D40-8400-59D3C65D8AE2}"/>
                  </a:ext>
                </a:extLst>
              </p:cNvPr>
              <p:cNvSpPr/>
              <p:nvPr/>
            </p:nvSpPr>
            <p:spPr>
              <a:xfrm>
                <a:off x="333756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20" name="Google Shape;567;p49">
                <a:extLst>
                  <a:ext uri="{FF2B5EF4-FFF2-40B4-BE49-F238E27FC236}">
                    <a16:creationId xmlns:a16="http://schemas.microsoft.com/office/drawing/2014/main" id="{4B49445D-80D5-674D-8518-45870AE968F6}"/>
                  </a:ext>
                </a:extLst>
              </p:cNvPr>
              <p:cNvSpPr/>
              <p:nvPr/>
            </p:nvSpPr>
            <p:spPr>
              <a:xfrm>
                <a:off x="4572000" y="2834640"/>
                <a:ext cx="395020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immediate</a:t>
                </a:r>
                <a:endParaRPr sz="2800">
                  <a:solidFill>
                    <a:schemeClr val="dk1"/>
                  </a:solidFill>
                  <a:latin typeface="Courier New"/>
                  <a:ea typeface="Courier New"/>
                  <a:cs typeface="Courier New"/>
                  <a:sym typeface="Courier New"/>
                </a:endParaRPr>
              </a:p>
            </p:txBody>
          </p:sp>
        </p:grpSp>
        <p:sp>
          <p:nvSpPr>
            <p:cNvPr id="15" name="Google Shape;568;p49">
              <a:extLst>
                <a:ext uri="{FF2B5EF4-FFF2-40B4-BE49-F238E27FC236}">
                  <a16:creationId xmlns:a16="http://schemas.microsoft.com/office/drawing/2014/main" id="{A4DB22AE-2413-6E45-A940-3D18956C6BF2}"/>
                </a:ext>
              </a:extLst>
            </p:cNvPr>
            <p:cNvSpPr txBox="1"/>
            <p:nvPr/>
          </p:nvSpPr>
          <p:spPr>
            <a:xfrm>
              <a:off x="351069" y="24688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16" name="Google Shape;569;p49">
              <a:extLst>
                <a:ext uri="{FF2B5EF4-FFF2-40B4-BE49-F238E27FC236}">
                  <a16:creationId xmlns:a16="http://schemas.microsoft.com/office/drawing/2014/main" id="{0FC2B49E-7069-B240-A3E4-6601B4E62A3B}"/>
                </a:ext>
              </a:extLst>
            </p:cNvPr>
            <p:cNvSpPr txBox="1"/>
            <p:nvPr/>
          </p:nvSpPr>
          <p:spPr>
            <a:xfrm>
              <a:off x="8331927" y="24688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Tree>
    <p:extLst>
      <p:ext uri="{BB962C8B-B14F-4D97-AF65-F5344CB8AC3E}">
        <p14:creationId xmlns:p14="http://schemas.microsoft.com/office/powerpoint/2010/main" val="3077005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1E53B-3BB2-A64B-B982-246DB33D8A94}"/>
              </a:ext>
            </a:extLst>
          </p:cNvPr>
          <p:cNvSpPr>
            <a:spLocks noGrp="1"/>
          </p:cNvSpPr>
          <p:nvPr>
            <p:ph type="title"/>
          </p:nvPr>
        </p:nvSpPr>
        <p:spPr/>
        <p:txBody>
          <a:bodyPr/>
          <a:lstStyle/>
          <a:p>
            <a:r>
              <a:rPr lang="en-US" altLang="zh-CN" dirty="0"/>
              <a:t>I</a:t>
            </a:r>
            <a:r>
              <a:rPr lang="zh-CN" altLang="en-US" dirty="0"/>
              <a:t>类型指令</a:t>
            </a:r>
            <a:endParaRPr lang="en-US" dirty="0"/>
          </a:p>
        </p:txBody>
      </p:sp>
      <p:sp>
        <p:nvSpPr>
          <p:cNvPr id="4" name="Google Shape;577;p50">
            <a:extLst>
              <a:ext uri="{FF2B5EF4-FFF2-40B4-BE49-F238E27FC236}">
                <a16:creationId xmlns:a16="http://schemas.microsoft.com/office/drawing/2014/main" id="{2221C2E4-D599-9649-A7E9-3F020819DB60}"/>
              </a:ext>
            </a:extLst>
          </p:cNvPr>
          <p:cNvSpPr txBox="1">
            <a:spLocks/>
          </p:cNvSpPr>
          <p:nvPr/>
        </p:nvSpPr>
        <p:spPr>
          <a:xfrm>
            <a:off x="457200" y="2563246"/>
            <a:ext cx="8229600" cy="295766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rgbClr val="FF0000"/>
              </a:buClr>
              <a:buSzPts val="3200"/>
              <a:buFont typeface="Arial"/>
              <a:buChar char="•"/>
            </a:pPr>
            <a:r>
              <a:rPr lang="en-US" sz="3200" dirty="0">
                <a:solidFill>
                  <a:srgbClr val="FF0000"/>
                </a:solidFill>
                <a:latin typeface="Courier New"/>
                <a:ea typeface="Courier New"/>
                <a:cs typeface="Courier New"/>
                <a:sym typeface="Courier New"/>
              </a:rPr>
              <a:t>opcode</a:t>
            </a:r>
            <a:r>
              <a:rPr lang="en-US" sz="3200" dirty="0">
                <a:solidFill>
                  <a:schemeClr val="dk1"/>
                </a:solidFill>
                <a:latin typeface="Calibri"/>
                <a:ea typeface="Calibri"/>
                <a:cs typeface="Calibri"/>
                <a:sym typeface="Calibri"/>
              </a:rPr>
              <a:t> (6): </a:t>
            </a:r>
            <a:r>
              <a:rPr lang="en-US" sz="3200" dirty="0" err="1">
                <a:solidFill>
                  <a:schemeClr val="dk1"/>
                </a:solidFill>
                <a:latin typeface="Calibri"/>
                <a:ea typeface="Calibri"/>
                <a:cs typeface="Calibri"/>
                <a:sym typeface="Calibri"/>
              </a:rPr>
              <a:t>指定操作类型</a:t>
            </a:r>
            <a:endParaRPr lang="en-US" dirty="0"/>
          </a:p>
          <a:p>
            <a:pPr marL="742950" lvl="1" indent="-285750">
              <a:spcBef>
                <a:spcPts val="560"/>
              </a:spcBef>
              <a:buClr>
                <a:schemeClr val="dk1"/>
              </a:buClr>
              <a:buSzPts val="2800"/>
              <a:buFont typeface="Arial"/>
              <a:buChar char="–"/>
            </a:pPr>
            <a:r>
              <a:rPr lang="en-US" sz="2800" dirty="0" err="1">
                <a:solidFill>
                  <a:schemeClr val="dk1"/>
                </a:solidFill>
                <a:latin typeface="Calibri"/>
                <a:ea typeface="Calibri"/>
                <a:cs typeface="Calibri"/>
                <a:sym typeface="Calibri"/>
              </a:rPr>
              <a:t>所有的</a:t>
            </a:r>
            <a:r>
              <a:rPr lang="en-US" altLang="zh-CN" sz="2800" dirty="0" err="1">
                <a:solidFill>
                  <a:schemeClr val="dk1"/>
                </a:solidFill>
                <a:latin typeface="Calibri"/>
                <a:ea typeface="Calibri"/>
                <a:cs typeface="Calibri"/>
                <a:sym typeface="Calibri"/>
              </a:rPr>
              <a:t>I</a:t>
            </a:r>
            <a:r>
              <a:rPr lang="zh-CN" altLang="en-US" sz="2800" dirty="0">
                <a:solidFill>
                  <a:schemeClr val="dk1"/>
                </a:solidFill>
                <a:latin typeface="Calibri"/>
                <a:ea typeface="Calibri"/>
                <a:cs typeface="Calibri"/>
                <a:sym typeface="Calibri"/>
              </a:rPr>
              <a:t>类型指令的</a:t>
            </a:r>
            <a:r>
              <a:rPr lang="en-US" sz="2800" dirty="0">
                <a:solidFill>
                  <a:schemeClr val="dk1"/>
                </a:solidFill>
                <a:latin typeface="Courier New"/>
                <a:ea typeface="Courier New"/>
                <a:cs typeface="Courier New"/>
                <a:sym typeface="Courier New"/>
              </a:rPr>
              <a:t>opcode都不为</a:t>
            </a:r>
            <a:r>
              <a:rPr lang="en-US" altLang="zh-CN" sz="2800" dirty="0">
                <a:solidFill>
                  <a:schemeClr val="dk1"/>
                </a:solidFill>
                <a:latin typeface="Courier New"/>
                <a:ea typeface="Courier New"/>
                <a:cs typeface="Courier New"/>
                <a:sym typeface="Courier New"/>
              </a:rPr>
              <a:t>0</a:t>
            </a:r>
            <a:endParaRPr lang="en-US" sz="2800" dirty="0">
              <a:solidFill>
                <a:schemeClr val="dk1"/>
              </a:solidFill>
              <a:latin typeface="Courier New"/>
              <a:ea typeface="Courier New"/>
              <a:cs typeface="Courier New"/>
              <a:sym typeface="Courier New"/>
            </a:endParaRPr>
          </a:p>
          <a:p>
            <a:pPr marL="342900" indent="-317500">
              <a:spcBef>
                <a:spcPts val="560"/>
              </a:spcBef>
              <a:buClr>
                <a:schemeClr val="dk1"/>
              </a:buClr>
              <a:buSzPts val="2800"/>
              <a:buFont typeface="Arial"/>
              <a:buChar char="•"/>
            </a:pPr>
            <a:r>
              <a:rPr lang="en-US" sz="3200" dirty="0" err="1">
                <a:solidFill>
                  <a:srgbClr val="FF0000"/>
                </a:solidFill>
                <a:latin typeface="Courier New"/>
                <a:ea typeface="Courier New"/>
                <a:cs typeface="Courier New"/>
                <a:sym typeface="Courier New"/>
              </a:rPr>
              <a:t>rs</a:t>
            </a:r>
            <a:r>
              <a:rPr lang="en-US" sz="3200" dirty="0">
                <a:solidFill>
                  <a:schemeClr val="dk1"/>
                </a:solidFill>
                <a:latin typeface="Calibri"/>
                <a:ea typeface="Calibri"/>
                <a:cs typeface="Calibri"/>
                <a:sym typeface="Calibri"/>
              </a:rPr>
              <a:t> (5):  </a:t>
            </a:r>
            <a:r>
              <a:rPr lang="en-US" sz="3200" dirty="0" err="1">
                <a:solidFill>
                  <a:schemeClr val="dk1"/>
                </a:solidFill>
                <a:latin typeface="Calibri"/>
                <a:ea typeface="Calibri"/>
                <a:cs typeface="Calibri"/>
                <a:sym typeface="Calibri"/>
              </a:rPr>
              <a:t>指定一个寄存器操作数</a:t>
            </a:r>
            <a:endParaRPr lang="en-US" dirty="0"/>
          </a:p>
          <a:p>
            <a:pPr marL="742950" lvl="1" indent="-285750">
              <a:spcBef>
                <a:spcPts val="560"/>
              </a:spcBef>
              <a:buClr>
                <a:schemeClr val="dk1"/>
              </a:buClr>
              <a:buSzPts val="2800"/>
              <a:buFont typeface="Arial"/>
              <a:buChar char="–"/>
            </a:pPr>
            <a:r>
              <a:rPr lang="en-US" sz="2800" dirty="0">
                <a:solidFill>
                  <a:schemeClr val="dk1"/>
                </a:solidFill>
                <a:latin typeface="Calibri"/>
                <a:ea typeface="Calibri"/>
                <a:cs typeface="Calibri"/>
                <a:sym typeface="Calibri"/>
              </a:rPr>
              <a:t>Not always used</a:t>
            </a:r>
          </a:p>
          <a:p>
            <a:pPr marL="342900" indent="-342900">
              <a:spcBef>
                <a:spcPts val="640"/>
              </a:spcBef>
              <a:buClr>
                <a:srgbClr val="FF0000"/>
              </a:buClr>
              <a:buSzPts val="3200"/>
              <a:buFont typeface="Arial"/>
              <a:buChar char="•"/>
            </a:pPr>
            <a:r>
              <a:rPr lang="en-US" sz="3200" dirty="0">
                <a:solidFill>
                  <a:srgbClr val="FF0000"/>
                </a:solidFill>
                <a:latin typeface="Courier New"/>
                <a:ea typeface="Courier New"/>
                <a:cs typeface="Courier New"/>
                <a:sym typeface="Courier New"/>
              </a:rPr>
              <a:t>rt</a:t>
            </a:r>
            <a:r>
              <a:rPr lang="en-US" sz="3200" dirty="0">
                <a:solidFill>
                  <a:schemeClr val="dk1"/>
                </a:solidFill>
                <a:latin typeface="Calibri"/>
                <a:ea typeface="Calibri"/>
                <a:cs typeface="Calibri"/>
                <a:sym typeface="Calibri"/>
              </a:rPr>
              <a:t> (5):  </a:t>
            </a:r>
            <a:r>
              <a:rPr lang="en-US" sz="3200" dirty="0" err="1">
                <a:solidFill>
                  <a:schemeClr val="dk1"/>
                </a:solidFill>
                <a:latin typeface="Calibri"/>
                <a:ea typeface="Calibri"/>
                <a:cs typeface="Calibri"/>
                <a:sym typeface="Calibri"/>
              </a:rPr>
              <a:t>指定目标寄存器</a:t>
            </a:r>
            <a:r>
              <a:rPr lang="en-US" sz="3200" dirty="0">
                <a:solidFill>
                  <a:schemeClr val="dk1"/>
                </a:solidFill>
                <a:latin typeface="Calibri"/>
                <a:ea typeface="Calibri"/>
                <a:cs typeface="Calibri"/>
                <a:sym typeface="Calibri"/>
              </a:rPr>
              <a:t> (“target register”)</a:t>
            </a:r>
            <a:endParaRPr lang="en-US" dirty="0"/>
          </a:p>
        </p:txBody>
      </p:sp>
      <p:grpSp>
        <p:nvGrpSpPr>
          <p:cNvPr id="5" name="Google Shape;581;p50">
            <a:extLst>
              <a:ext uri="{FF2B5EF4-FFF2-40B4-BE49-F238E27FC236}">
                <a16:creationId xmlns:a16="http://schemas.microsoft.com/office/drawing/2014/main" id="{BD642463-C5D5-F94F-9931-24F802946303}"/>
              </a:ext>
            </a:extLst>
          </p:cNvPr>
          <p:cNvGrpSpPr/>
          <p:nvPr/>
        </p:nvGrpSpPr>
        <p:grpSpPr>
          <a:xfrm>
            <a:off x="316992" y="1568571"/>
            <a:ext cx="8349858" cy="822960"/>
            <a:chOff x="351069" y="2468880"/>
            <a:chExt cx="8349858" cy="822960"/>
          </a:xfrm>
        </p:grpSpPr>
        <p:grpSp>
          <p:nvGrpSpPr>
            <p:cNvPr id="6" name="Google Shape;582;p50">
              <a:extLst>
                <a:ext uri="{FF2B5EF4-FFF2-40B4-BE49-F238E27FC236}">
                  <a16:creationId xmlns:a16="http://schemas.microsoft.com/office/drawing/2014/main" id="{8D97C910-3A51-5A48-98D5-8264FA92CC93}"/>
                </a:ext>
              </a:extLst>
            </p:cNvPr>
            <p:cNvGrpSpPr/>
            <p:nvPr/>
          </p:nvGrpSpPr>
          <p:grpSpPr>
            <a:xfrm>
              <a:off x="621792" y="2834640"/>
              <a:ext cx="7900308" cy="457200"/>
              <a:chOff x="621792" y="2834640"/>
              <a:chExt cx="7900308" cy="457200"/>
            </a:xfrm>
          </p:grpSpPr>
          <p:sp>
            <p:nvSpPr>
              <p:cNvPr id="9" name="Google Shape;583;p50">
                <a:extLst>
                  <a:ext uri="{FF2B5EF4-FFF2-40B4-BE49-F238E27FC236}">
                    <a16:creationId xmlns:a16="http://schemas.microsoft.com/office/drawing/2014/main" id="{58330C37-0083-9841-B0AF-7E83FF9AD16C}"/>
                  </a:ext>
                </a:extLst>
              </p:cNvPr>
              <p:cNvSpPr/>
              <p:nvPr/>
            </p:nvSpPr>
            <p:spPr>
              <a:xfrm>
                <a:off x="621792" y="283464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0" name="Google Shape;584;p50">
                <a:extLst>
                  <a:ext uri="{FF2B5EF4-FFF2-40B4-BE49-F238E27FC236}">
                    <a16:creationId xmlns:a16="http://schemas.microsoft.com/office/drawing/2014/main" id="{6DBDACF1-2958-734B-ABE9-FB035B8F18D7}"/>
                  </a:ext>
                </a:extLst>
              </p:cNvPr>
              <p:cNvSpPr/>
              <p:nvPr/>
            </p:nvSpPr>
            <p:spPr>
              <a:xfrm>
                <a:off x="2103120" y="283464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11" name="Google Shape;585;p50">
                <a:extLst>
                  <a:ext uri="{FF2B5EF4-FFF2-40B4-BE49-F238E27FC236}">
                    <a16:creationId xmlns:a16="http://schemas.microsoft.com/office/drawing/2014/main" id="{19AC49F1-ADBC-6147-8516-119D3222775E}"/>
                  </a:ext>
                </a:extLst>
              </p:cNvPr>
              <p:cNvSpPr/>
              <p:nvPr/>
            </p:nvSpPr>
            <p:spPr>
              <a:xfrm>
                <a:off x="3337560" y="283464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12" name="Google Shape;586;p50">
                <a:extLst>
                  <a:ext uri="{FF2B5EF4-FFF2-40B4-BE49-F238E27FC236}">
                    <a16:creationId xmlns:a16="http://schemas.microsoft.com/office/drawing/2014/main" id="{22B6F3FD-2859-5543-8259-B9E9AAD832BE}"/>
                  </a:ext>
                </a:extLst>
              </p:cNvPr>
              <p:cNvSpPr/>
              <p:nvPr/>
            </p:nvSpPr>
            <p:spPr>
              <a:xfrm>
                <a:off x="4572000" y="2834640"/>
                <a:ext cx="39501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immediate</a:t>
                </a:r>
                <a:endParaRPr sz="2800">
                  <a:solidFill>
                    <a:schemeClr val="dk1"/>
                  </a:solidFill>
                  <a:latin typeface="Courier New"/>
                  <a:ea typeface="Courier New"/>
                  <a:cs typeface="Courier New"/>
                  <a:sym typeface="Courier New"/>
                </a:endParaRPr>
              </a:p>
            </p:txBody>
          </p:sp>
        </p:grpSp>
        <p:sp>
          <p:nvSpPr>
            <p:cNvPr id="7" name="Google Shape;587;p50">
              <a:extLst>
                <a:ext uri="{FF2B5EF4-FFF2-40B4-BE49-F238E27FC236}">
                  <a16:creationId xmlns:a16="http://schemas.microsoft.com/office/drawing/2014/main" id="{03157E75-0218-DC41-93B2-1B3DAAE51F15}"/>
                </a:ext>
              </a:extLst>
            </p:cNvPr>
            <p:cNvSpPr txBox="1"/>
            <p:nvPr/>
          </p:nvSpPr>
          <p:spPr>
            <a:xfrm>
              <a:off x="351069" y="2468880"/>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8" name="Google Shape;588;p50">
              <a:extLst>
                <a:ext uri="{FF2B5EF4-FFF2-40B4-BE49-F238E27FC236}">
                  <a16:creationId xmlns:a16="http://schemas.microsoft.com/office/drawing/2014/main" id="{B14D1B0F-67D6-3B47-B047-4B3845E0176C}"/>
                </a:ext>
              </a:extLst>
            </p:cNvPr>
            <p:cNvSpPr txBox="1"/>
            <p:nvPr/>
          </p:nvSpPr>
          <p:spPr>
            <a:xfrm>
              <a:off x="8331927" y="24688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Tree>
    <p:extLst>
      <p:ext uri="{BB962C8B-B14F-4D97-AF65-F5344CB8AC3E}">
        <p14:creationId xmlns:p14="http://schemas.microsoft.com/office/powerpoint/2010/main" val="1193897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5DDA6-70A0-2B4F-895C-F8EE6AD56A83}"/>
              </a:ext>
            </a:extLst>
          </p:cNvPr>
          <p:cNvSpPr>
            <a:spLocks noGrp="1"/>
          </p:cNvSpPr>
          <p:nvPr>
            <p:ph type="title"/>
          </p:nvPr>
        </p:nvSpPr>
        <p:spPr/>
        <p:txBody>
          <a:bodyPr/>
          <a:lstStyle/>
          <a:p>
            <a:r>
              <a:rPr lang="en-US" altLang="zh-CN" dirty="0"/>
              <a:t>I</a:t>
            </a:r>
            <a:r>
              <a:rPr lang="zh-CN" altLang="en-US" dirty="0"/>
              <a:t>类型指令</a:t>
            </a:r>
            <a:endParaRPr lang="en-US" dirty="0"/>
          </a:p>
        </p:txBody>
      </p:sp>
      <p:sp>
        <p:nvSpPr>
          <p:cNvPr id="4" name="Google Shape;594;p51">
            <a:extLst>
              <a:ext uri="{FF2B5EF4-FFF2-40B4-BE49-F238E27FC236}">
                <a16:creationId xmlns:a16="http://schemas.microsoft.com/office/drawing/2014/main" id="{417C72A0-797E-F248-8A48-2EB5027B8905}"/>
              </a:ext>
            </a:extLst>
          </p:cNvPr>
          <p:cNvSpPr txBox="1">
            <a:spLocks/>
          </p:cNvSpPr>
          <p:nvPr/>
        </p:nvSpPr>
        <p:spPr>
          <a:xfrm>
            <a:off x="457200" y="2185339"/>
            <a:ext cx="8229600" cy="214890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rgbClr val="FF0000"/>
              </a:buClr>
              <a:buSzPts val="3200"/>
              <a:buFont typeface="Arial"/>
              <a:buChar char="•"/>
            </a:pPr>
            <a:r>
              <a:rPr lang="en-US" sz="3200" dirty="0">
                <a:solidFill>
                  <a:srgbClr val="FF0000"/>
                </a:solidFill>
                <a:latin typeface="Courier New"/>
                <a:ea typeface="Courier New"/>
                <a:cs typeface="Courier New"/>
                <a:sym typeface="Courier New"/>
              </a:rPr>
              <a:t>immediate</a:t>
            </a:r>
            <a:r>
              <a:rPr lang="en-US" sz="3200" dirty="0">
                <a:solidFill>
                  <a:schemeClr val="dk1"/>
                </a:solidFill>
                <a:latin typeface="Calibri"/>
                <a:ea typeface="Calibri"/>
                <a:cs typeface="Calibri"/>
                <a:sym typeface="Calibri"/>
              </a:rPr>
              <a:t> (16):  </a:t>
            </a:r>
            <a:r>
              <a:rPr lang="en-US" altLang="zh-CN" dirty="0"/>
              <a:t>16</a:t>
            </a:r>
            <a:r>
              <a:rPr lang="zh-CN" altLang="en-US" dirty="0"/>
              <a:t>位立即数</a:t>
            </a:r>
            <a:endParaRPr lang="en-US" sz="3200" dirty="0">
              <a:solidFill>
                <a:schemeClr val="dk1"/>
              </a:solidFill>
              <a:latin typeface="Calibri"/>
              <a:ea typeface="Calibri"/>
              <a:cs typeface="Calibri"/>
              <a:sym typeface="Calibri"/>
            </a:endParaRPr>
          </a:p>
          <a:p>
            <a:pPr marL="742950" lvl="1" indent="-285750">
              <a:spcBef>
                <a:spcPts val="560"/>
              </a:spcBef>
              <a:buClr>
                <a:schemeClr val="dk1"/>
              </a:buClr>
              <a:buSzPts val="2800"/>
              <a:buFont typeface="Arial"/>
              <a:buChar char="–"/>
            </a:pPr>
            <a:r>
              <a:rPr lang="en-US" sz="2800" dirty="0" err="1">
                <a:solidFill>
                  <a:schemeClr val="dk1"/>
                </a:solidFill>
                <a:latin typeface="Calibri"/>
                <a:ea typeface="Calibri"/>
                <a:cs typeface="Calibri"/>
                <a:sym typeface="Calibri"/>
              </a:rPr>
              <a:t>所有的计算是用字进行计算</a:t>
            </a:r>
            <a:r>
              <a:rPr lang="zh-CN" altLang="en-US" sz="2800" dirty="0">
                <a:solidFill>
                  <a:schemeClr val="dk1"/>
                </a:solidFill>
                <a:latin typeface="Calibri"/>
                <a:ea typeface="Calibri"/>
                <a:cs typeface="Calibri"/>
                <a:sym typeface="Calibri"/>
              </a:rPr>
              <a:t>，即</a:t>
            </a:r>
            <a:r>
              <a:rPr lang="en-US" altLang="zh-CN" sz="2800" dirty="0">
                <a:solidFill>
                  <a:schemeClr val="dk1"/>
                </a:solidFill>
                <a:latin typeface="Calibri"/>
                <a:ea typeface="Calibri"/>
                <a:cs typeface="Calibri"/>
                <a:sym typeface="Calibri"/>
              </a:rPr>
              <a:t>32</a:t>
            </a:r>
            <a:r>
              <a:rPr lang="zh-CN" altLang="en-US" sz="2800" dirty="0">
                <a:solidFill>
                  <a:schemeClr val="dk1"/>
                </a:solidFill>
                <a:latin typeface="Calibri"/>
                <a:ea typeface="Calibri"/>
                <a:cs typeface="Calibri"/>
                <a:sym typeface="Calibri"/>
              </a:rPr>
              <a:t>位，必须要对立即数进行扩展</a:t>
            </a:r>
            <a:endParaRPr lang="en-US" dirty="0"/>
          </a:p>
          <a:p>
            <a:pPr marL="742950" lvl="1" indent="-285750">
              <a:spcBef>
                <a:spcPts val="560"/>
              </a:spcBef>
              <a:buClr>
                <a:schemeClr val="dk1"/>
              </a:buClr>
              <a:buSzPts val="2800"/>
              <a:buFont typeface="Arial"/>
              <a:buChar char="–"/>
            </a:pPr>
            <a:r>
              <a:rPr lang="en-US" dirty="0" err="1"/>
              <a:t>两种扩展类型</a:t>
            </a:r>
            <a:r>
              <a:rPr lang="zh-CN" altLang="en-US" dirty="0"/>
              <a:t>：符号扩展与</a:t>
            </a:r>
            <a:r>
              <a:rPr lang="en-US" altLang="zh-CN" dirty="0"/>
              <a:t>0</a:t>
            </a:r>
            <a:r>
              <a:rPr lang="zh-CN" altLang="en-US" dirty="0"/>
              <a:t>扩展</a:t>
            </a:r>
            <a:endParaRPr lang="en-US" sz="2800" dirty="0">
              <a:solidFill>
                <a:schemeClr val="dk1"/>
              </a:solidFill>
              <a:latin typeface="Calibri"/>
              <a:ea typeface="Calibri"/>
              <a:cs typeface="Calibri"/>
              <a:sym typeface="Calibri"/>
            </a:endParaRPr>
          </a:p>
        </p:txBody>
      </p:sp>
      <p:grpSp>
        <p:nvGrpSpPr>
          <p:cNvPr id="5" name="Google Shape;598;p51">
            <a:extLst>
              <a:ext uri="{FF2B5EF4-FFF2-40B4-BE49-F238E27FC236}">
                <a16:creationId xmlns:a16="http://schemas.microsoft.com/office/drawing/2014/main" id="{87AE230D-658D-0749-A055-44A6F670F8F0}"/>
              </a:ext>
            </a:extLst>
          </p:cNvPr>
          <p:cNvGrpSpPr/>
          <p:nvPr/>
        </p:nvGrpSpPr>
        <p:grpSpPr>
          <a:xfrm>
            <a:off x="316992" y="1214889"/>
            <a:ext cx="8349858" cy="822960"/>
            <a:chOff x="351069" y="2468880"/>
            <a:chExt cx="8349858" cy="822960"/>
          </a:xfrm>
        </p:grpSpPr>
        <p:grpSp>
          <p:nvGrpSpPr>
            <p:cNvPr id="6" name="Google Shape;599;p51">
              <a:extLst>
                <a:ext uri="{FF2B5EF4-FFF2-40B4-BE49-F238E27FC236}">
                  <a16:creationId xmlns:a16="http://schemas.microsoft.com/office/drawing/2014/main" id="{040F5C25-9037-B54C-A123-E43605627953}"/>
                </a:ext>
              </a:extLst>
            </p:cNvPr>
            <p:cNvGrpSpPr/>
            <p:nvPr/>
          </p:nvGrpSpPr>
          <p:grpSpPr>
            <a:xfrm>
              <a:off x="621792" y="2834640"/>
              <a:ext cx="7900308" cy="457200"/>
              <a:chOff x="621792" y="2834640"/>
              <a:chExt cx="7900308" cy="457200"/>
            </a:xfrm>
          </p:grpSpPr>
          <p:sp>
            <p:nvSpPr>
              <p:cNvPr id="9" name="Google Shape;600;p51">
                <a:extLst>
                  <a:ext uri="{FF2B5EF4-FFF2-40B4-BE49-F238E27FC236}">
                    <a16:creationId xmlns:a16="http://schemas.microsoft.com/office/drawing/2014/main" id="{41CDB1DF-2934-804B-A0AB-C75E3D016BED}"/>
                  </a:ext>
                </a:extLst>
              </p:cNvPr>
              <p:cNvSpPr/>
              <p:nvPr/>
            </p:nvSpPr>
            <p:spPr>
              <a:xfrm>
                <a:off x="621792" y="283464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0" name="Google Shape;601;p51">
                <a:extLst>
                  <a:ext uri="{FF2B5EF4-FFF2-40B4-BE49-F238E27FC236}">
                    <a16:creationId xmlns:a16="http://schemas.microsoft.com/office/drawing/2014/main" id="{38DACA00-1587-624C-8ED2-A97B2D379CC0}"/>
                  </a:ext>
                </a:extLst>
              </p:cNvPr>
              <p:cNvSpPr/>
              <p:nvPr/>
            </p:nvSpPr>
            <p:spPr>
              <a:xfrm>
                <a:off x="2103120" y="283464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11" name="Google Shape;602;p51">
                <a:extLst>
                  <a:ext uri="{FF2B5EF4-FFF2-40B4-BE49-F238E27FC236}">
                    <a16:creationId xmlns:a16="http://schemas.microsoft.com/office/drawing/2014/main" id="{69E941B0-A48F-7844-8D7E-8EFD6899695A}"/>
                  </a:ext>
                </a:extLst>
              </p:cNvPr>
              <p:cNvSpPr/>
              <p:nvPr/>
            </p:nvSpPr>
            <p:spPr>
              <a:xfrm>
                <a:off x="3337560" y="283464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12" name="Google Shape;603;p51">
                <a:extLst>
                  <a:ext uri="{FF2B5EF4-FFF2-40B4-BE49-F238E27FC236}">
                    <a16:creationId xmlns:a16="http://schemas.microsoft.com/office/drawing/2014/main" id="{2B2AEA40-B939-EF4B-9E62-F0B76FB43FAE}"/>
                  </a:ext>
                </a:extLst>
              </p:cNvPr>
              <p:cNvSpPr/>
              <p:nvPr/>
            </p:nvSpPr>
            <p:spPr>
              <a:xfrm>
                <a:off x="4572000" y="2834640"/>
                <a:ext cx="39501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immediate</a:t>
                </a:r>
                <a:endParaRPr sz="2800">
                  <a:solidFill>
                    <a:schemeClr val="dk1"/>
                  </a:solidFill>
                  <a:latin typeface="Courier New"/>
                  <a:ea typeface="Courier New"/>
                  <a:cs typeface="Courier New"/>
                  <a:sym typeface="Courier New"/>
                </a:endParaRPr>
              </a:p>
            </p:txBody>
          </p:sp>
        </p:grpSp>
        <p:sp>
          <p:nvSpPr>
            <p:cNvPr id="7" name="Google Shape;604;p51">
              <a:extLst>
                <a:ext uri="{FF2B5EF4-FFF2-40B4-BE49-F238E27FC236}">
                  <a16:creationId xmlns:a16="http://schemas.microsoft.com/office/drawing/2014/main" id="{67F9A034-7C94-2042-BCD2-0B006D5727AF}"/>
                </a:ext>
              </a:extLst>
            </p:cNvPr>
            <p:cNvSpPr txBox="1"/>
            <p:nvPr/>
          </p:nvSpPr>
          <p:spPr>
            <a:xfrm>
              <a:off x="351069" y="2468880"/>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8" name="Google Shape;605;p51">
              <a:extLst>
                <a:ext uri="{FF2B5EF4-FFF2-40B4-BE49-F238E27FC236}">
                  <a16:creationId xmlns:a16="http://schemas.microsoft.com/office/drawing/2014/main" id="{6879FF11-9A05-1547-8BAF-97ED6620E52F}"/>
                </a:ext>
              </a:extLst>
            </p:cNvPr>
            <p:cNvSpPr txBox="1"/>
            <p:nvPr/>
          </p:nvSpPr>
          <p:spPr>
            <a:xfrm>
              <a:off x="8331927" y="24688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
        <p:nvSpPr>
          <p:cNvPr id="13" name="Google Shape;606;p51">
            <a:extLst>
              <a:ext uri="{FF2B5EF4-FFF2-40B4-BE49-F238E27FC236}">
                <a16:creationId xmlns:a16="http://schemas.microsoft.com/office/drawing/2014/main" id="{97A3F06F-6DB7-4342-8201-0540725F0E69}"/>
              </a:ext>
            </a:extLst>
          </p:cNvPr>
          <p:cNvSpPr txBox="1"/>
          <p:nvPr/>
        </p:nvSpPr>
        <p:spPr>
          <a:xfrm>
            <a:off x="457075" y="4732064"/>
            <a:ext cx="8229600" cy="1760810"/>
          </a:xfrm>
          <a:prstGeom prst="rect">
            <a:avLst/>
          </a:prstGeom>
          <a:noFill/>
          <a:ln>
            <a:noFill/>
          </a:ln>
        </p:spPr>
        <p:txBody>
          <a:bodyPr spcFirstLastPara="1" wrap="square" lIns="91425" tIns="91425" rIns="91425" bIns="91425" anchor="t" anchorCtr="0">
            <a:noAutofit/>
          </a:bodyPr>
          <a:lstStyle/>
          <a:p>
            <a:pPr marL="342900" lvl="0" indent="-342900" algn="l" rtl="0">
              <a:spcBef>
                <a:spcPts val="640"/>
              </a:spcBef>
              <a:spcAft>
                <a:spcPts val="0"/>
              </a:spcAft>
              <a:buClr>
                <a:schemeClr val="dk1"/>
              </a:buClr>
              <a:buSzPts val="3200"/>
              <a:buChar char="•"/>
            </a:pPr>
            <a:r>
              <a:rPr lang="en-US" sz="3200" dirty="0" err="1">
                <a:solidFill>
                  <a:schemeClr val="dk1"/>
                </a:solidFill>
                <a:latin typeface="Calibri"/>
                <a:ea typeface="Calibri"/>
                <a:cs typeface="Calibri"/>
                <a:sym typeface="Calibri"/>
              </a:rPr>
              <a:t>可以表达出</a:t>
            </a:r>
            <a:r>
              <a:rPr lang="en-US" sz="3200" dirty="0">
                <a:solidFill>
                  <a:schemeClr val="dk1"/>
                </a:solidFill>
                <a:latin typeface="Calibri"/>
                <a:ea typeface="Calibri"/>
                <a:cs typeface="Calibri"/>
                <a:sym typeface="Calibri"/>
              </a:rPr>
              <a:t> 2</a:t>
            </a:r>
            <a:r>
              <a:rPr lang="en-US" sz="3200" baseline="30000" dirty="0">
                <a:solidFill>
                  <a:schemeClr val="dk1"/>
                </a:solidFill>
                <a:latin typeface="Calibri"/>
                <a:ea typeface="Calibri"/>
                <a:cs typeface="Calibri"/>
                <a:sym typeface="Calibri"/>
              </a:rPr>
              <a:t>16</a:t>
            </a:r>
            <a:r>
              <a:rPr lang="en-US" sz="3200" dirty="0">
                <a:solidFill>
                  <a:schemeClr val="dk1"/>
                </a:solidFill>
                <a:latin typeface="Calibri"/>
                <a:ea typeface="Calibri"/>
                <a:cs typeface="Calibri"/>
                <a:sym typeface="Calibri"/>
              </a:rPr>
              <a:t> </a:t>
            </a:r>
            <a:r>
              <a:rPr lang="en-US" sz="3200" dirty="0" err="1">
                <a:solidFill>
                  <a:schemeClr val="dk1"/>
                </a:solidFill>
                <a:latin typeface="Calibri"/>
                <a:ea typeface="Calibri"/>
                <a:cs typeface="Calibri"/>
                <a:sym typeface="Calibri"/>
              </a:rPr>
              <a:t>个不同的立即数值</a:t>
            </a:r>
            <a:endParaRPr sz="3200" dirty="0">
              <a:solidFill>
                <a:schemeClr val="dk1"/>
              </a:solidFill>
              <a:latin typeface="Calibri"/>
              <a:ea typeface="Calibri"/>
              <a:cs typeface="Calibri"/>
              <a:sym typeface="Calibri"/>
            </a:endParaRPr>
          </a:p>
          <a:p>
            <a:pPr marL="742950" lvl="1" indent="-285750" algn="l" rtl="0">
              <a:spcBef>
                <a:spcPts val="560"/>
              </a:spcBef>
              <a:spcAft>
                <a:spcPts val="0"/>
              </a:spcAft>
              <a:buClr>
                <a:schemeClr val="dk1"/>
              </a:buClr>
              <a:buSzPts val="2800"/>
              <a:buChar char="–"/>
            </a:pPr>
            <a:r>
              <a:rPr lang="en-US" sz="2800" dirty="0" err="1">
                <a:solidFill>
                  <a:schemeClr val="dk1"/>
                </a:solidFill>
                <a:latin typeface="Calibri"/>
                <a:ea typeface="Calibri"/>
                <a:cs typeface="Calibri"/>
                <a:sym typeface="Calibri"/>
              </a:rPr>
              <a:t>足够用以表达</a:t>
            </a:r>
            <a:r>
              <a:rPr lang="en-US" sz="2800" dirty="0">
                <a:solidFill>
                  <a:schemeClr val="dk1"/>
                </a:solidFill>
                <a:latin typeface="Calibri"/>
                <a:ea typeface="Calibri"/>
                <a:cs typeface="Calibri"/>
                <a:sym typeface="Calibri"/>
              </a:rPr>
              <a:t> </a:t>
            </a:r>
            <a:r>
              <a:rPr lang="en-US" sz="2800" dirty="0" err="1">
                <a:solidFill>
                  <a:schemeClr val="dk1"/>
                </a:solidFill>
                <a:latin typeface="Courier New"/>
                <a:ea typeface="Courier New"/>
                <a:cs typeface="Courier New"/>
                <a:sym typeface="Courier New"/>
              </a:rPr>
              <a:t>lw</a:t>
            </a:r>
            <a:r>
              <a:rPr lang="en-US" sz="2800" dirty="0">
                <a:solidFill>
                  <a:schemeClr val="dk1"/>
                </a:solidFill>
                <a:latin typeface="Calibri"/>
                <a:ea typeface="Calibri"/>
                <a:cs typeface="Calibri"/>
                <a:sym typeface="Calibri"/>
              </a:rPr>
              <a:t>/</a:t>
            </a:r>
            <a:r>
              <a:rPr lang="en-US" sz="2800" dirty="0" err="1">
                <a:solidFill>
                  <a:schemeClr val="dk1"/>
                </a:solidFill>
                <a:latin typeface="Courier New"/>
                <a:ea typeface="Courier New"/>
                <a:cs typeface="Courier New"/>
                <a:sym typeface="Courier New"/>
              </a:rPr>
              <a:t>sw指令所需的偏移</a:t>
            </a:r>
            <a:r>
              <a:rPr lang="en-US" sz="2800" dirty="0">
                <a:solidFill>
                  <a:schemeClr val="dk1"/>
                </a:solidFill>
                <a:latin typeface="Calibri"/>
                <a:ea typeface="Calibri"/>
                <a:cs typeface="Calibri"/>
                <a:sym typeface="Calibri"/>
              </a:rPr>
              <a:t>, </a:t>
            </a:r>
            <a:r>
              <a:rPr lang="en-US" sz="2800" dirty="0" err="1">
                <a:solidFill>
                  <a:schemeClr val="dk1"/>
                </a:solidFill>
                <a:latin typeface="Calibri"/>
                <a:ea typeface="Calibri"/>
                <a:cs typeface="Calibri"/>
                <a:sym typeface="Calibri"/>
              </a:rPr>
              <a:t>以及</a:t>
            </a:r>
            <a:r>
              <a:rPr lang="en-US" sz="2800" dirty="0">
                <a:solidFill>
                  <a:schemeClr val="dk1"/>
                </a:solidFill>
                <a:latin typeface="Calibri"/>
                <a:ea typeface="Calibri"/>
                <a:cs typeface="Calibri"/>
                <a:sym typeface="Calibri"/>
              </a:rPr>
              <a:t> </a:t>
            </a:r>
            <a:r>
              <a:rPr lang="en-US" sz="2800" dirty="0" err="1">
                <a:solidFill>
                  <a:schemeClr val="dk1"/>
                </a:solidFill>
                <a:latin typeface="Courier New"/>
                <a:ea typeface="Courier New"/>
                <a:cs typeface="Courier New"/>
                <a:sym typeface="Courier New"/>
              </a:rPr>
              <a:t>slti指令所需要的绝大多数值</a:t>
            </a:r>
            <a:endParaRPr dirty="0"/>
          </a:p>
        </p:txBody>
      </p:sp>
      <p:grpSp>
        <p:nvGrpSpPr>
          <p:cNvPr id="14" name="Google Shape;607;p51">
            <a:extLst>
              <a:ext uri="{FF2B5EF4-FFF2-40B4-BE49-F238E27FC236}">
                <a16:creationId xmlns:a16="http://schemas.microsoft.com/office/drawing/2014/main" id="{15F214F4-2872-FF4C-B681-A53416A4DD20}"/>
              </a:ext>
            </a:extLst>
          </p:cNvPr>
          <p:cNvGrpSpPr/>
          <p:nvPr/>
        </p:nvGrpSpPr>
        <p:grpSpPr>
          <a:xfrm>
            <a:off x="1066800" y="4112515"/>
            <a:ext cx="5962650" cy="702900"/>
            <a:chOff x="1066800" y="4019350"/>
            <a:chExt cx="5962650" cy="702900"/>
          </a:xfrm>
        </p:grpSpPr>
        <p:pic>
          <p:nvPicPr>
            <p:cNvPr id="15" name="Google Shape;608;p51">
              <a:extLst>
                <a:ext uri="{FF2B5EF4-FFF2-40B4-BE49-F238E27FC236}">
                  <a16:creationId xmlns:a16="http://schemas.microsoft.com/office/drawing/2014/main" id="{FB5A6FE3-A805-6347-9B35-C6C28C7627BC}"/>
                </a:ext>
              </a:extLst>
            </p:cNvPr>
            <p:cNvPicPr preferRelativeResize="0"/>
            <p:nvPr/>
          </p:nvPicPr>
          <p:blipFill>
            <a:blip r:embed="rId2">
              <a:alphaModFix/>
            </a:blip>
            <a:stretch>
              <a:fillRect/>
            </a:stretch>
          </p:blipFill>
          <p:spPr>
            <a:xfrm>
              <a:off x="1066800" y="4033864"/>
              <a:ext cx="5962650" cy="673861"/>
            </a:xfrm>
            <a:prstGeom prst="rect">
              <a:avLst/>
            </a:prstGeom>
            <a:noFill/>
            <a:ln>
              <a:noFill/>
            </a:ln>
          </p:spPr>
        </p:pic>
        <p:sp>
          <p:nvSpPr>
            <p:cNvPr id="16" name="Google Shape;609;p51">
              <a:extLst>
                <a:ext uri="{FF2B5EF4-FFF2-40B4-BE49-F238E27FC236}">
                  <a16:creationId xmlns:a16="http://schemas.microsoft.com/office/drawing/2014/main" id="{9DC0BE5D-F51A-144A-8431-DA4AAFC7BB3D}"/>
                </a:ext>
              </a:extLst>
            </p:cNvPr>
            <p:cNvSpPr/>
            <p:nvPr/>
          </p:nvSpPr>
          <p:spPr>
            <a:xfrm>
              <a:off x="1066800" y="4019350"/>
              <a:ext cx="5962500" cy="702900"/>
            </a:xfrm>
            <a:prstGeom prst="rect">
              <a:avLst/>
            </a:prstGeom>
            <a:solidFill>
              <a:srgbClr val="00FF00">
                <a:alpha val="32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1650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4CA88-CD8D-534E-81B0-1BFBDFC99912}"/>
              </a:ext>
            </a:extLst>
          </p:cNvPr>
          <p:cNvSpPr>
            <a:spLocks noGrp="1"/>
          </p:cNvSpPr>
          <p:nvPr>
            <p:ph type="title"/>
          </p:nvPr>
        </p:nvSpPr>
        <p:spPr>
          <a:xfrm>
            <a:off x="628650" y="89079"/>
            <a:ext cx="7886700" cy="1325563"/>
          </a:xfrm>
        </p:spPr>
        <p:txBody>
          <a:bodyPr/>
          <a:lstStyle/>
          <a:p>
            <a:r>
              <a:rPr lang="en-US" dirty="0"/>
              <a:t>I</a:t>
            </a:r>
            <a:r>
              <a:rPr lang="zh-CN" altLang="en-US" dirty="0"/>
              <a:t>类型举例</a:t>
            </a:r>
            <a:endParaRPr lang="en-US" dirty="0"/>
          </a:p>
        </p:txBody>
      </p:sp>
      <p:sp>
        <p:nvSpPr>
          <p:cNvPr id="31" name="Google Shape;614;p52">
            <a:extLst>
              <a:ext uri="{FF2B5EF4-FFF2-40B4-BE49-F238E27FC236}">
                <a16:creationId xmlns:a16="http://schemas.microsoft.com/office/drawing/2014/main" id="{666F8FC1-81FB-9240-8DFD-67E3A260C4D3}"/>
              </a:ext>
            </a:extLst>
          </p:cNvPr>
          <p:cNvSpPr/>
          <p:nvPr/>
        </p:nvSpPr>
        <p:spPr>
          <a:xfrm>
            <a:off x="2103130" y="5285120"/>
            <a:ext cx="64191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dk1"/>
              </a:solidFill>
              <a:latin typeface="Courier New"/>
              <a:ea typeface="Courier New"/>
              <a:cs typeface="Courier New"/>
              <a:sym typeface="Courier New"/>
            </a:endParaRPr>
          </a:p>
        </p:txBody>
      </p:sp>
      <p:sp>
        <p:nvSpPr>
          <p:cNvPr id="32" name="Google Shape;617;p52">
            <a:extLst>
              <a:ext uri="{FF2B5EF4-FFF2-40B4-BE49-F238E27FC236}">
                <a16:creationId xmlns:a16="http://schemas.microsoft.com/office/drawing/2014/main" id="{0D9A76A4-68E6-DC47-8ADE-95BA264E841B}"/>
              </a:ext>
            </a:extLst>
          </p:cNvPr>
          <p:cNvSpPr txBox="1"/>
          <p:nvPr/>
        </p:nvSpPr>
        <p:spPr>
          <a:xfrm>
            <a:off x="351068" y="4935582"/>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33" name="Google Shape;618;p52">
            <a:extLst>
              <a:ext uri="{FF2B5EF4-FFF2-40B4-BE49-F238E27FC236}">
                <a16:creationId xmlns:a16="http://schemas.microsoft.com/office/drawing/2014/main" id="{37346F85-D4D4-8B43-A599-26B67901957C}"/>
              </a:ext>
            </a:extLst>
          </p:cNvPr>
          <p:cNvSpPr txBox="1"/>
          <p:nvPr/>
        </p:nvSpPr>
        <p:spPr>
          <a:xfrm>
            <a:off x="8331926" y="493460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sp>
        <p:nvSpPr>
          <p:cNvPr id="34" name="Google Shape;619;p52">
            <a:extLst>
              <a:ext uri="{FF2B5EF4-FFF2-40B4-BE49-F238E27FC236}">
                <a16:creationId xmlns:a16="http://schemas.microsoft.com/office/drawing/2014/main" id="{14112A09-AD2C-4645-A73E-E414498A97D9}"/>
              </a:ext>
            </a:extLst>
          </p:cNvPr>
          <p:cNvSpPr/>
          <p:nvPr/>
        </p:nvSpPr>
        <p:spPr>
          <a:xfrm>
            <a:off x="621792" y="530036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latin typeface="Courier New"/>
                <a:ea typeface="Courier New"/>
                <a:cs typeface="Courier New"/>
                <a:sym typeface="Courier New"/>
              </a:rPr>
              <a:t>???</a:t>
            </a:r>
            <a:endParaRPr sz="2800">
              <a:latin typeface="Courier New"/>
              <a:ea typeface="Courier New"/>
              <a:cs typeface="Courier New"/>
              <a:sym typeface="Courier New"/>
            </a:endParaRPr>
          </a:p>
        </p:txBody>
      </p:sp>
      <p:sp>
        <p:nvSpPr>
          <p:cNvPr id="35" name="Google Shape;620;p52">
            <a:extLst>
              <a:ext uri="{FF2B5EF4-FFF2-40B4-BE49-F238E27FC236}">
                <a16:creationId xmlns:a16="http://schemas.microsoft.com/office/drawing/2014/main" id="{AEE85975-9329-374B-9160-6288691A619C}"/>
              </a:ext>
            </a:extLst>
          </p:cNvPr>
          <p:cNvSpPr/>
          <p:nvPr/>
        </p:nvSpPr>
        <p:spPr>
          <a:xfrm>
            <a:off x="2103120" y="530036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a:t>
            </a:r>
            <a:endParaRPr sz="2800">
              <a:solidFill>
                <a:schemeClr val="dk1"/>
              </a:solidFill>
              <a:latin typeface="Courier New"/>
              <a:ea typeface="Courier New"/>
              <a:cs typeface="Courier New"/>
              <a:sym typeface="Courier New"/>
            </a:endParaRPr>
          </a:p>
        </p:txBody>
      </p:sp>
      <p:sp>
        <p:nvSpPr>
          <p:cNvPr id="36" name="Google Shape;621;p52">
            <a:extLst>
              <a:ext uri="{FF2B5EF4-FFF2-40B4-BE49-F238E27FC236}">
                <a16:creationId xmlns:a16="http://schemas.microsoft.com/office/drawing/2014/main" id="{CED670DB-CC0B-B247-80C8-08B0A826FDAF}"/>
              </a:ext>
            </a:extLst>
          </p:cNvPr>
          <p:cNvSpPr/>
          <p:nvPr/>
        </p:nvSpPr>
        <p:spPr>
          <a:xfrm>
            <a:off x="3337560" y="530036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a:t>
            </a:r>
            <a:endParaRPr sz="2800">
              <a:solidFill>
                <a:schemeClr val="dk1"/>
              </a:solidFill>
              <a:latin typeface="Courier New"/>
              <a:ea typeface="Courier New"/>
              <a:cs typeface="Courier New"/>
              <a:sym typeface="Courier New"/>
            </a:endParaRPr>
          </a:p>
        </p:txBody>
      </p:sp>
      <p:sp>
        <p:nvSpPr>
          <p:cNvPr id="37" name="Google Shape;622;p52">
            <a:extLst>
              <a:ext uri="{FF2B5EF4-FFF2-40B4-BE49-F238E27FC236}">
                <a16:creationId xmlns:a16="http://schemas.microsoft.com/office/drawing/2014/main" id="{4E0F7176-5CC5-0D4D-A90D-D082FFC55245}"/>
              </a:ext>
            </a:extLst>
          </p:cNvPr>
          <p:cNvSpPr/>
          <p:nvPr/>
        </p:nvSpPr>
        <p:spPr>
          <a:xfrm>
            <a:off x="4572000" y="5300370"/>
            <a:ext cx="39501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a:t>
            </a:r>
            <a:endParaRPr sz="2800">
              <a:solidFill>
                <a:schemeClr val="dk1"/>
              </a:solidFill>
              <a:latin typeface="Courier New"/>
              <a:ea typeface="Courier New"/>
              <a:cs typeface="Courier New"/>
              <a:sym typeface="Courier New"/>
            </a:endParaRPr>
          </a:p>
        </p:txBody>
      </p:sp>
      <p:grpSp>
        <p:nvGrpSpPr>
          <p:cNvPr id="38" name="Google Shape;623;p52">
            <a:extLst>
              <a:ext uri="{FF2B5EF4-FFF2-40B4-BE49-F238E27FC236}">
                <a16:creationId xmlns:a16="http://schemas.microsoft.com/office/drawing/2014/main" id="{9EA6C150-2492-3749-A9A0-D244AD9D16D3}"/>
              </a:ext>
            </a:extLst>
          </p:cNvPr>
          <p:cNvGrpSpPr/>
          <p:nvPr/>
        </p:nvGrpSpPr>
        <p:grpSpPr>
          <a:xfrm>
            <a:off x="621792" y="5742320"/>
            <a:ext cx="3950268" cy="457200"/>
            <a:chOff x="457200" y="4572000"/>
            <a:chExt cx="3950268" cy="457200"/>
          </a:xfrm>
        </p:grpSpPr>
        <p:sp>
          <p:nvSpPr>
            <p:cNvPr id="39" name="Google Shape;624;p52">
              <a:extLst>
                <a:ext uri="{FF2B5EF4-FFF2-40B4-BE49-F238E27FC236}">
                  <a16:creationId xmlns:a16="http://schemas.microsoft.com/office/drawing/2014/main" id="{6FE93D24-982C-8F45-A30C-8C0153C966CB}"/>
                </a:ext>
              </a:extLst>
            </p:cNvPr>
            <p:cNvSpPr/>
            <p:nvPr/>
          </p:nvSpPr>
          <p:spPr>
            <a:xfrm>
              <a:off x="457200"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40" name="Google Shape;625;p52">
              <a:extLst>
                <a:ext uri="{FF2B5EF4-FFF2-40B4-BE49-F238E27FC236}">
                  <a16:creationId xmlns:a16="http://schemas.microsoft.com/office/drawing/2014/main" id="{BCE19B36-72FA-E943-BD57-786DD691B80B}"/>
                </a:ext>
              </a:extLst>
            </p:cNvPr>
            <p:cNvSpPr/>
            <p:nvPr/>
          </p:nvSpPr>
          <p:spPr>
            <a:xfrm>
              <a:off x="193852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41" name="Google Shape;626;p52">
              <a:extLst>
                <a:ext uri="{FF2B5EF4-FFF2-40B4-BE49-F238E27FC236}">
                  <a16:creationId xmlns:a16="http://schemas.microsoft.com/office/drawing/2014/main" id="{2E1FC9FA-511D-1D41-9E51-6C457703FB17}"/>
                </a:ext>
              </a:extLst>
            </p:cNvPr>
            <p:cNvSpPr/>
            <p:nvPr/>
          </p:nvSpPr>
          <p:spPr>
            <a:xfrm>
              <a:off x="317296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grpSp>
      <p:sp>
        <p:nvSpPr>
          <p:cNvPr id="42" name="Google Shape;627;p52">
            <a:extLst>
              <a:ext uri="{FF2B5EF4-FFF2-40B4-BE49-F238E27FC236}">
                <a16:creationId xmlns:a16="http://schemas.microsoft.com/office/drawing/2014/main" id="{052D1ACC-8186-054F-AF5C-76B530582234}"/>
              </a:ext>
            </a:extLst>
          </p:cNvPr>
          <p:cNvSpPr txBox="1"/>
          <p:nvPr/>
        </p:nvSpPr>
        <p:spPr>
          <a:xfrm>
            <a:off x="2529275" y="852895"/>
            <a:ext cx="4511700" cy="821400"/>
          </a:xfrm>
          <a:prstGeom prst="rect">
            <a:avLst/>
          </a:prstGeom>
          <a:noFill/>
          <a:ln>
            <a:noFill/>
          </a:ln>
        </p:spPr>
        <p:txBody>
          <a:bodyPr spcFirstLastPara="1" wrap="square" lIns="91425" tIns="91425" rIns="91425" bIns="91425" anchor="t" anchorCtr="0">
            <a:noAutofit/>
          </a:bodyPr>
          <a:lstStyle/>
          <a:p>
            <a:pPr marL="0" lvl="1" indent="0" algn="l" rtl="0">
              <a:lnSpc>
                <a:spcPct val="90000"/>
              </a:lnSpc>
              <a:spcBef>
                <a:spcPts val="518"/>
              </a:spcBef>
              <a:spcAft>
                <a:spcPts val="0"/>
              </a:spcAft>
              <a:buClr>
                <a:schemeClr val="dk1"/>
              </a:buClr>
              <a:buFont typeface="Arial"/>
              <a:buNone/>
            </a:pPr>
            <a:r>
              <a:rPr lang="en-US" sz="3200">
                <a:solidFill>
                  <a:schemeClr val="dk1"/>
                </a:solidFill>
                <a:latin typeface="Courier New"/>
                <a:ea typeface="Courier New"/>
                <a:cs typeface="Courier New"/>
                <a:sym typeface="Courier New"/>
              </a:rPr>
              <a:t>addi $21,$22,-50</a:t>
            </a:r>
            <a:endParaRPr sz="3200"/>
          </a:p>
        </p:txBody>
      </p:sp>
      <p:pic>
        <p:nvPicPr>
          <p:cNvPr id="43" name="Google Shape;628;p52">
            <a:extLst>
              <a:ext uri="{FF2B5EF4-FFF2-40B4-BE49-F238E27FC236}">
                <a16:creationId xmlns:a16="http://schemas.microsoft.com/office/drawing/2014/main" id="{C06616F0-605B-4A42-B49F-8949D1B6AEA4}"/>
              </a:ext>
            </a:extLst>
          </p:cNvPr>
          <p:cNvPicPr preferRelativeResize="0"/>
          <p:nvPr/>
        </p:nvPicPr>
        <p:blipFill>
          <a:blip r:embed="rId2">
            <a:alphaModFix/>
          </a:blip>
          <a:stretch>
            <a:fillRect/>
          </a:stretch>
        </p:blipFill>
        <p:spPr>
          <a:xfrm rot="10800000">
            <a:off x="-87639" y="225758"/>
            <a:ext cx="240039" cy="30162"/>
          </a:xfrm>
          <a:prstGeom prst="rect">
            <a:avLst/>
          </a:prstGeom>
          <a:noFill/>
          <a:ln>
            <a:noFill/>
          </a:ln>
        </p:spPr>
      </p:pic>
      <p:grpSp>
        <p:nvGrpSpPr>
          <p:cNvPr id="44" name="Google Shape;629;p52">
            <a:extLst>
              <a:ext uri="{FF2B5EF4-FFF2-40B4-BE49-F238E27FC236}">
                <a16:creationId xmlns:a16="http://schemas.microsoft.com/office/drawing/2014/main" id="{4A6B25FA-C18B-6F46-86D1-B42409A1B784}"/>
              </a:ext>
            </a:extLst>
          </p:cNvPr>
          <p:cNvGrpSpPr/>
          <p:nvPr/>
        </p:nvGrpSpPr>
        <p:grpSpPr>
          <a:xfrm>
            <a:off x="0" y="1598094"/>
            <a:ext cx="9144025" cy="1744501"/>
            <a:chOff x="0" y="1494574"/>
            <a:chExt cx="9144025" cy="1744501"/>
          </a:xfrm>
        </p:grpSpPr>
        <p:pic>
          <p:nvPicPr>
            <p:cNvPr id="45" name="Google Shape;630;p52">
              <a:extLst>
                <a:ext uri="{FF2B5EF4-FFF2-40B4-BE49-F238E27FC236}">
                  <a16:creationId xmlns:a16="http://schemas.microsoft.com/office/drawing/2014/main" id="{A148377F-3FCD-684E-8B03-20889BF9624B}"/>
                </a:ext>
              </a:extLst>
            </p:cNvPr>
            <p:cNvPicPr preferRelativeResize="0"/>
            <p:nvPr/>
          </p:nvPicPr>
          <p:blipFill rotWithShape="1">
            <a:blip r:embed="rId3">
              <a:alphaModFix/>
            </a:blip>
            <a:srcRect t="4607"/>
            <a:stretch/>
          </p:blipFill>
          <p:spPr>
            <a:xfrm>
              <a:off x="25" y="1494574"/>
              <a:ext cx="9144000" cy="1744500"/>
            </a:xfrm>
            <a:prstGeom prst="rect">
              <a:avLst/>
            </a:prstGeom>
            <a:noFill/>
            <a:ln>
              <a:noFill/>
            </a:ln>
          </p:spPr>
        </p:pic>
        <p:sp>
          <p:nvSpPr>
            <p:cNvPr id="46" name="Google Shape;631;p52">
              <a:extLst>
                <a:ext uri="{FF2B5EF4-FFF2-40B4-BE49-F238E27FC236}">
                  <a16:creationId xmlns:a16="http://schemas.microsoft.com/office/drawing/2014/main" id="{DA98DEC7-C9F6-AC4B-84D5-79B1488A0F97}"/>
                </a:ext>
              </a:extLst>
            </p:cNvPr>
            <p:cNvSpPr/>
            <p:nvPr/>
          </p:nvSpPr>
          <p:spPr>
            <a:xfrm>
              <a:off x="0" y="1494575"/>
              <a:ext cx="9144000" cy="1744500"/>
            </a:xfrm>
            <a:prstGeom prst="rect">
              <a:avLst/>
            </a:prstGeom>
            <a:solidFill>
              <a:srgbClr val="00FF00">
                <a:alpha val="32310"/>
              </a:srgbClr>
            </a:solid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632;p52">
            <a:extLst>
              <a:ext uri="{FF2B5EF4-FFF2-40B4-BE49-F238E27FC236}">
                <a16:creationId xmlns:a16="http://schemas.microsoft.com/office/drawing/2014/main" id="{B3850A02-4FF7-D041-B5C1-B5FD04D8F002}"/>
              </a:ext>
            </a:extLst>
          </p:cNvPr>
          <p:cNvSpPr txBox="1"/>
          <p:nvPr/>
        </p:nvSpPr>
        <p:spPr>
          <a:xfrm>
            <a:off x="819050" y="3287533"/>
            <a:ext cx="7041300" cy="1635300"/>
          </a:xfrm>
          <a:prstGeom prst="rect">
            <a:avLst/>
          </a:prstGeom>
          <a:noFill/>
          <a:ln>
            <a:noFill/>
          </a:ln>
        </p:spPr>
        <p:txBody>
          <a:bodyPr spcFirstLastPara="1" wrap="square" lIns="91425" tIns="91425" rIns="91425" bIns="91425" anchor="t" anchorCtr="0">
            <a:noAutofit/>
          </a:bodyPr>
          <a:lstStyle/>
          <a:p>
            <a:pPr marL="0" lvl="0" indent="0" algn="l" rtl="0">
              <a:spcBef>
                <a:spcPts val="640"/>
              </a:spcBef>
              <a:spcAft>
                <a:spcPts val="0"/>
              </a:spcAft>
              <a:buNone/>
            </a:pPr>
            <a:r>
              <a:rPr lang="en-US" sz="3200">
                <a:solidFill>
                  <a:schemeClr val="dk1"/>
                </a:solidFill>
                <a:latin typeface="Courier New"/>
                <a:ea typeface="Courier New"/>
                <a:cs typeface="Courier New"/>
                <a:sym typeface="Courier New"/>
              </a:rPr>
              <a:t>rt = $21</a:t>
            </a:r>
            <a:endParaRPr sz="3200">
              <a:solidFill>
                <a:schemeClr val="dk1"/>
              </a:solidFill>
              <a:latin typeface="Courier New"/>
              <a:ea typeface="Courier New"/>
              <a:cs typeface="Courier New"/>
              <a:sym typeface="Courier New"/>
            </a:endParaRPr>
          </a:p>
          <a:p>
            <a:pPr marL="0" lvl="0" indent="0" algn="l" rtl="0">
              <a:spcBef>
                <a:spcPts val="640"/>
              </a:spcBef>
              <a:spcAft>
                <a:spcPts val="0"/>
              </a:spcAft>
              <a:buNone/>
            </a:pPr>
            <a:r>
              <a:rPr lang="en-US" sz="3200">
                <a:solidFill>
                  <a:schemeClr val="dk1"/>
                </a:solidFill>
                <a:latin typeface="Courier New"/>
                <a:ea typeface="Courier New"/>
                <a:cs typeface="Courier New"/>
                <a:sym typeface="Courier New"/>
              </a:rPr>
              <a:t>rs = $22</a:t>
            </a:r>
            <a:endParaRPr sz="3200">
              <a:solidFill>
                <a:schemeClr val="dk1"/>
              </a:solidFill>
              <a:latin typeface="Courier New"/>
              <a:ea typeface="Courier New"/>
              <a:cs typeface="Courier New"/>
              <a:sym typeface="Courier New"/>
            </a:endParaRPr>
          </a:p>
        </p:txBody>
      </p:sp>
      <p:sp>
        <p:nvSpPr>
          <p:cNvPr id="48" name="Google Shape;633;p52">
            <a:extLst>
              <a:ext uri="{FF2B5EF4-FFF2-40B4-BE49-F238E27FC236}">
                <a16:creationId xmlns:a16="http://schemas.microsoft.com/office/drawing/2014/main" id="{A6800A3D-0921-E54E-A1F3-B831704AA75E}"/>
              </a:ext>
            </a:extLst>
          </p:cNvPr>
          <p:cNvSpPr/>
          <p:nvPr/>
        </p:nvSpPr>
        <p:spPr>
          <a:xfrm>
            <a:off x="3266800" y="2817395"/>
            <a:ext cx="605700" cy="6057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34;p52">
            <a:extLst>
              <a:ext uri="{FF2B5EF4-FFF2-40B4-BE49-F238E27FC236}">
                <a16:creationId xmlns:a16="http://schemas.microsoft.com/office/drawing/2014/main" id="{2758753D-9CB5-9B40-AA7A-C87CCAB6BB99}"/>
              </a:ext>
            </a:extLst>
          </p:cNvPr>
          <p:cNvSpPr/>
          <p:nvPr/>
        </p:nvSpPr>
        <p:spPr>
          <a:xfrm>
            <a:off x="621802" y="574232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50" name="Google Shape;635;p52">
            <a:extLst>
              <a:ext uri="{FF2B5EF4-FFF2-40B4-BE49-F238E27FC236}">
                <a16:creationId xmlns:a16="http://schemas.microsoft.com/office/drawing/2014/main" id="{2F23EA45-7A1B-3742-826A-8AB82B4E1761}"/>
              </a:ext>
            </a:extLst>
          </p:cNvPr>
          <p:cNvSpPr/>
          <p:nvPr/>
        </p:nvSpPr>
        <p:spPr>
          <a:xfrm>
            <a:off x="621792" y="5300360"/>
            <a:ext cx="1481400" cy="4572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rgbClr val="FF0000"/>
                </a:solidFill>
                <a:latin typeface="Courier New"/>
                <a:ea typeface="Courier New"/>
                <a:cs typeface="Courier New"/>
                <a:sym typeface="Courier New"/>
              </a:rPr>
              <a:t>8</a:t>
            </a:r>
            <a:endParaRPr sz="2800">
              <a:solidFill>
                <a:srgbClr val="FF0000"/>
              </a:solidFill>
              <a:latin typeface="Courier New"/>
              <a:ea typeface="Courier New"/>
              <a:cs typeface="Courier New"/>
              <a:sym typeface="Courier New"/>
            </a:endParaRPr>
          </a:p>
        </p:txBody>
      </p:sp>
      <p:sp>
        <p:nvSpPr>
          <p:cNvPr id="51" name="Google Shape;636;p52">
            <a:extLst>
              <a:ext uri="{FF2B5EF4-FFF2-40B4-BE49-F238E27FC236}">
                <a16:creationId xmlns:a16="http://schemas.microsoft.com/office/drawing/2014/main" id="{EE8B8BB6-3E38-084D-886B-7A66A59D53E0}"/>
              </a:ext>
            </a:extLst>
          </p:cNvPr>
          <p:cNvSpPr/>
          <p:nvPr/>
        </p:nvSpPr>
        <p:spPr>
          <a:xfrm>
            <a:off x="2103120" y="5300360"/>
            <a:ext cx="1234500" cy="4572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rgbClr val="FF00FF"/>
                </a:solidFill>
                <a:latin typeface="Courier New"/>
                <a:ea typeface="Courier New"/>
                <a:cs typeface="Courier New"/>
                <a:sym typeface="Courier New"/>
              </a:rPr>
              <a:t>22</a:t>
            </a:r>
            <a:endParaRPr sz="2800">
              <a:solidFill>
                <a:srgbClr val="FF00FF"/>
              </a:solidFill>
              <a:latin typeface="Courier New"/>
              <a:ea typeface="Courier New"/>
              <a:cs typeface="Courier New"/>
              <a:sym typeface="Courier New"/>
            </a:endParaRPr>
          </a:p>
        </p:txBody>
      </p:sp>
      <p:sp>
        <p:nvSpPr>
          <p:cNvPr id="52" name="Google Shape;637;p52">
            <a:extLst>
              <a:ext uri="{FF2B5EF4-FFF2-40B4-BE49-F238E27FC236}">
                <a16:creationId xmlns:a16="http://schemas.microsoft.com/office/drawing/2014/main" id="{000D2436-D0AC-A744-ACE8-FB2580E3FCB7}"/>
              </a:ext>
            </a:extLst>
          </p:cNvPr>
          <p:cNvSpPr/>
          <p:nvPr/>
        </p:nvSpPr>
        <p:spPr>
          <a:xfrm>
            <a:off x="3337560" y="5300360"/>
            <a:ext cx="1234500" cy="4572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rgbClr val="FF00FF"/>
                </a:solidFill>
                <a:latin typeface="Courier New"/>
                <a:ea typeface="Courier New"/>
                <a:cs typeface="Courier New"/>
                <a:sym typeface="Courier New"/>
              </a:rPr>
              <a:t>21</a:t>
            </a:r>
            <a:endParaRPr sz="2800">
              <a:solidFill>
                <a:srgbClr val="FF00FF"/>
              </a:solidFill>
              <a:latin typeface="Courier New"/>
              <a:ea typeface="Courier New"/>
              <a:cs typeface="Courier New"/>
              <a:sym typeface="Courier New"/>
            </a:endParaRPr>
          </a:p>
        </p:txBody>
      </p:sp>
      <p:grpSp>
        <p:nvGrpSpPr>
          <p:cNvPr id="53" name="Google Shape;638;p52">
            <a:extLst>
              <a:ext uri="{FF2B5EF4-FFF2-40B4-BE49-F238E27FC236}">
                <a16:creationId xmlns:a16="http://schemas.microsoft.com/office/drawing/2014/main" id="{7E46A43A-3494-4B4D-A525-31EFF9A9A93B}"/>
              </a:ext>
            </a:extLst>
          </p:cNvPr>
          <p:cNvGrpSpPr/>
          <p:nvPr/>
        </p:nvGrpSpPr>
        <p:grpSpPr>
          <a:xfrm>
            <a:off x="1362492" y="2765636"/>
            <a:ext cx="7695833" cy="2586485"/>
            <a:chOff x="1362492" y="2713875"/>
            <a:chExt cx="7695833" cy="2586485"/>
          </a:xfrm>
        </p:grpSpPr>
        <p:sp>
          <p:nvSpPr>
            <p:cNvPr id="54" name="Google Shape;639;p52">
              <a:extLst>
                <a:ext uri="{FF2B5EF4-FFF2-40B4-BE49-F238E27FC236}">
                  <a16:creationId xmlns:a16="http://schemas.microsoft.com/office/drawing/2014/main" id="{AE49CE84-9ED0-084C-93A6-C6A919A62FB3}"/>
                </a:ext>
              </a:extLst>
            </p:cNvPr>
            <p:cNvSpPr/>
            <p:nvPr/>
          </p:nvSpPr>
          <p:spPr>
            <a:xfrm>
              <a:off x="7958225" y="2713875"/>
              <a:ext cx="1100100" cy="6057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640;p52">
              <a:extLst>
                <a:ext uri="{FF2B5EF4-FFF2-40B4-BE49-F238E27FC236}">
                  <a16:creationId xmlns:a16="http://schemas.microsoft.com/office/drawing/2014/main" id="{D3DCA1FD-1694-6B40-84CB-B645D2DBCF46}"/>
                </a:ext>
              </a:extLst>
            </p:cNvPr>
            <p:cNvCxnSpPr>
              <a:endCxn id="50" idx="0"/>
            </p:cNvCxnSpPr>
            <p:nvPr/>
          </p:nvCxnSpPr>
          <p:spPr>
            <a:xfrm flipH="1">
              <a:off x="1362492" y="3334460"/>
              <a:ext cx="6756900" cy="1965900"/>
            </a:xfrm>
            <a:prstGeom prst="straightConnector1">
              <a:avLst/>
            </a:prstGeom>
            <a:noFill/>
            <a:ln w="28575" cap="flat" cmpd="sng">
              <a:solidFill>
                <a:srgbClr val="FF0000"/>
              </a:solidFill>
              <a:prstDash val="solid"/>
              <a:round/>
              <a:headEnd type="none" w="med" len="med"/>
              <a:tailEnd type="triangle" w="med" len="med"/>
            </a:ln>
          </p:spPr>
        </p:cxnSp>
      </p:grpSp>
      <p:sp>
        <p:nvSpPr>
          <p:cNvPr id="56" name="Google Shape;643;p52">
            <a:extLst>
              <a:ext uri="{FF2B5EF4-FFF2-40B4-BE49-F238E27FC236}">
                <a16:creationId xmlns:a16="http://schemas.microsoft.com/office/drawing/2014/main" id="{C5684F70-E7E6-7248-BF82-3522CC3E3F2E}"/>
              </a:ext>
            </a:extLst>
          </p:cNvPr>
          <p:cNvSpPr/>
          <p:nvPr/>
        </p:nvSpPr>
        <p:spPr>
          <a:xfrm>
            <a:off x="4572000" y="5742320"/>
            <a:ext cx="39501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immediate</a:t>
            </a:r>
            <a:endParaRPr sz="2800">
              <a:solidFill>
                <a:schemeClr val="dk1"/>
              </a:solidFill>
              <a:latin typeface="Courier New"/>
              <a:ea typeface="Courier New"/>
              <a:cs typeface="Courier New"/>
              <a:sym typeface="Courier New"/>
            </a:endParaRPr>
          </a:p>
        </p:txBody>
      </p:sp>
      <p:sp>
        <p:nvSpPr>
          <p:cNvPr id="57" name="Google Shape;644;p52">
            <a:extLst>
              <a:ext uri="{FF2B5EF4-FFF2-40B4-BE49-F238E27FC236}">
                <a16:creationId xmlns:a16="http://schemas.microsoft.com/office/drawing/2014/main" id="{867155B2-4B5B-7348-BC87-7A6B1EF02740}"/>
              </a:ext>
            </a:extLst>
          </p:cNvPr>
          <p:cNvSpPr/>
          <p:nvPr/>
        </p:nvSpPr>
        <p:spPr>
          <a:xfrm>
            <a:off x="4572000" y="5300370"/>
            <a:ext cx="3950100" cy="4572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-50</a:t>
            </a:r>
            <a:endParaRPr sz="2800">
              <a:solidFill>
                <a:schemeClr val="dk1"/>
              </a:solidFill>
              <a:latin typeface="Courier New"/>
              <a:ea typeface="Courier New"/>
              <a:cs typeface="Courier New"/>
              <a:sym typeface="Courier New"/>
            </a:endParaRPr>
          </a:p>
        </p:txBody>
      </p:sp>
    </p:spTree>
    <p:extLst>
      <p:ext uri="{BB962C8B-B14F-4D97-AF65-F5344CB8AC3E}">
        <p14:creationId xmlns:p14="http://schemas.microsoft.com/office/powerpoint/2010/main" val="2449538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48"/>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53"/>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C5EE4-CABF-2E4D-BE47-8F2925288F20}"/>
              </a:ext>
            </a:extLst>
          </p:cNvPr>
          <p:cNvSpPr>
            <a:spLocks noGrp="1"/>
          </p:cNvSpPr>
          <p:nvPr>
            <p:ph type="title"/>
          </p:nvPr>
        </p:nvSpPr>
        <p:spPr/>
        <p:txBody>
          <a:bodyPr/>
          <a:lstStyle/>
          <a:p>
            <a:r>
              <a:rPr lang="en-US" altLang="zh-CN" dirty="0"/>
              <a:t>I</a:t>
            </a:r>
            <a:r>
              <a:rPr lang="zh-CN" altLang="en-US" dirty="0"/>
              <a:t>类型举例</a:t>
            </a:r>
            <a:endParaRPr lang="en-US" dirty="0"/>
          </a:p>
        </p:txBody>
      </p:sp>
      <p:sp>
        <p:nvSpPr>
          <p:cNvPr id="5" name="Google Shape;650;p53">
            <a:extLst>
              <a:ext uri="{FF2B5EF4-FFF2-40B4-BE49-F238E27FC236}">
                <a16:creationId xmlns:a16="http://schemas.microsoft.com/office/drawing/2014/main" id="{7BDC3BEA-94C4-A043-A5DB-817C65FA484A}"/>
              </a:ext>
            </a:extLst>
          </p:cNvPr>
          <p:cNvSpPr txBox="1">
            <a:spLocks/>
          </p:cNvSpPr>
          <p:nvPr/>
        </p:nvSpPr>
        <p:spPr>
          <a:xfrm>
            <a:off x="457200" y="1600200"/>
            <a:ext cx="8229600" cy="493776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en-US" sz="3200">
                <a:solidFill>
                  <a:schemeClr val="dk1"/>
                </a:solidFill>
                <a:latin typeface="Calibri"/>
                <a:ea typeface="Calibri"/>
                <a:cs typeface="Calibri"/>
                <a:sym typeface="Calibri"/>
              </a:rPr>
              <a:t>MIPS Instruction:	</a:t>
            </a:r>
            <a:r>
              <a:rPr lang="en-US" sz="3200">
                <a:solidFill>
                  <a:schemeClr val="dk1"/>
                </a:solidFill>
                <a:latin typeface="Courier New"/>
                <a:ea typeface="Courier New"/>
                <a:cs typeface="Courier New"/>
                <a:sym typeface="Courier New"/>
              </a:rPr>
              <a:t>addi $21,$22,-50</a:t>
            </a:r>
            <a:endParaRPr lang="en-US"/>
          </a:p>
          <a:p>
            <a:pPr marL="742950" lvl="1" indent="-285750">
              <a:spcBef>
                <a:spcPts val="1200"/>
              </a:spcBef>
              <a:buClr>
                <a:schemeClr val="dk1"/>
              </a:buClr>
              <a:buFont typeface="Arial"/>
              <a:buNone/>
            </a:pPr>
            <a:r>
              <a:rPr lang="en-US" sz="2800">
                <a:solidFill>
                  <a:schemeClr val="dk1"/>
                </a:solidFill>
                <a:latin typeface="Calibri"/>
                <a:ea typeface="Calibri"/>
                <a:cs typeface="Calibri"/>
                <a:sym typeface="Calibri"/>
              </a:rPr>
              <a:t>Field representation (decimal):</a:t>
            </a:r>
            <a:endParaRPr lang="en-US"/>
          </a:p>
          <a:p>
            <a:pPr marL="742950" lvl="1" indent="-285750">
              <a:spcBef>
                <a:spcPts val="480"/>
              </a:spcBef>
              <a:buClr>
                <a:schemeClr val="dk1"/>
              </a:buClr>
              <a:buFont typeface="Arial"/>
              <a:buNone/>
            </a:pPr>
            <a:endParaRPr lang="en-US">
              <a:solidFill>
                <a:schemeClr val="dk1"/>
              </a:solidFill>
              <a:latin typeface="Calibri"/>
              <a:ea typeface="Calibri"/>
              <a:cs typeface="Calibri"/>
              <a:sym typeface="Calibri"/>
            </a:endParaRPr>
          </a:p>
          <a:p>
            <a:pPr marL="742950" lvl="1" indent="-285750">
              <a:spcBef>
                <a:spcPts val="2400"/>
              </a:spcBef>
              <a:buClr>
                <a:schemeClr val="dk1"/>
              </a:buClr>
              <a:buFont typeface="Arial"/>
              <a:buNone/>
            </a:pPr>
            <a:r>
              <a:rPr lang="en-US" sz="2800">
                <a:solidFill>
                  <a:schemeClr val="dk1"/>
                </a:solidFill>
                <a:latin typeface="Calibri"/>
                <a:ea typeface="Calibri"/>
                <a:cs typeface="Calibri"/>
                <a:sym typeface="Calibri"/>
              </a:rPr>
              <a:t>Field representation (binary):</a:t>
            </a:r>
            <a:endParaRPr lang="en-US"/>
          </a:p>
          <a:p>
            <a:pPr marL="742950" lvl="1" indent="-285750">
              <a:spcBef>
                <a:spcPts val="480"/>
              </a:spcBef>
              <a:buClr>
                <a:schemeClr val="dk1"/>
              </a:buClr>
              <a:buFont typeface="Arial"/>
              <a:buNone/>
            </a:pPr>
            <a:endParaRPr lang="en-US">
              <a:solidFill>
                <a:schemeClr val="dk1"/>
              </a:solidFill>
              <a:latin typeface="Calibri"/>
              <a:ea typeface="Calibri"/>
              <a:cs typeface="Calibri"/>
              <a:sym typeface="Calibri"/>
            </a:endParaRPr>
          </a:p>
          <a:p>
            <a:pPr marL="742950" lvl="1" indent="-285750">
              <a:spcBef>
                <a:spcPts val="480"/>
              </a:spcBef>
              <a:buClr>
                <a:schemeClr val="dk1"/>
              </a:buClr>
              <a:buFont typeface="Arial"/>
              <a:buNone/>
            </a:pPr>
            <a:endParaRPr lang="en-US">
              <a:solidFill>
                <a:schemeClr val="dk1"/>
              </a:solidFill>
              <a:latin typeface="Calibri"/>
              <a:ea typeface="Calibri"/>
              <a:cs typeface="Calibri"/>
              <a:sym typeface="Calibri"/>
            </a:endParaRPr>
          </a:p>
          <a:p>
            <a:pPr marL="742950" lvl="1" indent="-285750">
              <a:spcBef>
                <a:spcPts val="480"/>
              </a:spcBef>
              <a:buClr>
                <a:schemeClr val="dk1"/>
              </a:buClr>
              <a:buFont typeface="Arial"/>
              <a:buNone/>
            </a:pPr>
            <a:r>
              <a:rPr lang="en-US">
                <a:solidFill>
                  <a:schemeClr val="dk1"/>
                </a:solidFill>
                <a:latin typeface="Calibri"/>
                <a:ea typeface="Calibri"/>
                <a:cs typeface="Calibri"/>
                <a:sym typeface="Calibri"/>
              </a:rPr>
              <a:t>hex representation:	</a:t>
            </a:r>
            <a:r>
              <a:rPr lang="en-US">
                <a:solidFill>
                  <a:schemeClr val="dk1"/>
                </a:solidFill>
                <a:latin typeface="Courier New"/>
                <a:ea typeface="Courier New"/>
                <a:cs typeface="Courier New"/>
                <a:sym typeface="Courier New"/>
              </a:rPr>
              <a:t>0x</a:t>
            </a:r>
            <a:r>
              <a:rPr lang="en-US">
                <a:solidFill>
                  <a:schemeClr val="dk1"/>
                </a:solidFill>
                <a:latin typeface="Calibri"/>
                <a:ea typeface="Calibri"/>
                <a:cs typeface="Calibri"/>
                <a:sym typeface="Calibri"/>
              </a:rPr>
              <a:t> </a:t>
            </a:r>
            <a:r>
              <a:rPr lang="en-US">
                <a:solidFill>
                  <a:schemeClr val="dk1"/>
                </a:solidFill>
                <a:latin typeface="Courier New"/>
                <a:ea typeface="Courier New"/>
                <a:cs typeface="Courier New"/>
                <a:sym typeface="Courier New"/>
              </a:rPr>
              <a:t>22D5</a:t>
            </a:r>
            <a:r>
              <a:rPr lang="en-US">
                <a:solidFill>
                  <a:schemeClr val="dk1"/>
                </a:solidFill>
                <a:latin typeface="Calibri"/>
                <a:ea typeface="Calibri"/>
                <a:cs typeface="Calibri"/>
                <a:sym typeface="Calibri"/>
              </a:rPr>
              <a:t> </a:t>
            </a:r>
            <a:r>
              <a:rPr lang="en-US">
                <a:solidFill>
                  <a:schemeClr val="dk1"/>
                </a:solidFill>
                <a:latin typeface="Courier New"/>
                <a:ea typeface="Courier New"/>
                <a:cs typeface="Courier New"/>
                <a:sym typeface="Courier New"/>
              </a:rPr>
              <a:t>FFCE</a:t>
            </a:r>
            <a:endParaRPr lang="en-US" baseline="-25000">
              <a:solidFill>
                <a:schemeClr val="dk1"/>
              </a:solidFill>
              <a:latin typeface="Calibri"/>
              <a:ea typeface="Calibri"/>
              <a:cs typeface="Calibri"/>
              <a:sym typeface="Calibri"/>
            </a:endParaRPr>
          </a:p>
          <a:p>
            <a:pPr marL="742950" lvl="1" indent="-285750">
              <a:spcBef>
                <a:spcPts val="480"/>
              </a:spcBef>
              <a:buClr>
                <a:schemeClr val="dk1"/>
              </a:buClr>
              <a:buFont typeface="Arial"/>
              <a:buNone/>
            </a:pPr>
            <a:r>
              <a:rPr lang="en-US">
                <a:solidFill>
                  <a:schemeClr val="dk1"/>
                </a:solidFill>
                <a:latin typeface="Calibri"/>
                <a:ea typeface="Calibri"/>
                <a:cs typeface="Calibri"/>
                <a:sym typeface="Calibri"/>
              </a:rPr>
              <a:t>decimal representation:	</a:t>
            </a:r>
            <a:r>
              <a:rPr lang="en-US">
                <a:solidFill>
                  <a:schemeClr val="dk1"/>
                </a:solidFill>
                <a:latin typeface="Courier New"/>
                <a:ea typeface="Courier New"/>
                <a:cs typeface="Courier New"/>
                <a:sym typeface="Courier New"/>
              </a:rPr>
              <a:t>584,449,998</a:t>
            </a:r>
            <a:endParaRPr lang="en-US" baseline="-25000">
              <a:solidFill>
                <a:schemeClr val="dk1"/>
              </a:solidFill>
              <a:latin typeface="Calibri"/>
              <a:ea typeface="Calibri"/>
              <a:cs typeface="Calibri"/>
              <a:sym typeface="Calibri"/>
            </a:endParaRPr>
          </a:p>
          <a:p>
            <a:pPr marL="742950" lvl="1" indent="-285750">
              <a:spcBef>
                <a:spcPts val="1800"/>
              </a:spcBef>
              <a:buClr>
                <a:schemeClr val="lt1"/>
              </a:buClr>
              <a:buFont typeface="Arial"/>
              <a:buNone/>
            </a:pPr>
            <a:r>
              <a:rPr lang="en-US">
                <a:solidFill>
                  <a:schemeClr val="lt1"/>
                </a:solidFill>
                <a:latin typeface="Calibri"/>
                <a:ea typeface="Calibri"/>
                <a:cs typeface="Calibri"/>
                <a:sym typeface="Calibri"/>
              </a:rPr>
              <a:t>Called a Machine Language Instruction</a:t>
            </a:r>
            <a:endParaRPr lang="en-US"/>
          </a:p>
          <a:p>
            <a:pPr marL="742950" lvl="1" indent="-285750">
              <a:spcBef>
                <a:spcPts val="480"/>
              </a:spcBef>
              <a:buClr>
                <a:schemeClr val="dk1"/>
              </a:buClr>
              <a:buFont typeface="Arial"/>
              <a:buNone/>
            </a:pPr>
            <a:endParaRPr lang="en-US">
              <a:solidFill>
                <a:srgbClr val="0D407F"/>
              </a:solidFill>
              <a:latin typeface="Calibri"/>
              <a:ea typeface="Calibri"/>
              <a:cs typeface="Calibri"/>
              <a:sym typeface="Calibri"/>
            </a:endParaRPr>
          </a:p>
          <a:p>
            <a:pPr marL="742950" lvl="1" indent="-285750">
              <a:spcBef>
                <a:spcPts val="480"/>
              </a:spcBef>
              <a:buClr>
                <a:schemeClr val="dk1"/>
              </a:buClr>
              <a:buFont typeface="Arial"/>
              <a:buNone/>
            </a:pPr>
            <a:endParaRPr lang="en-US">
              <a:solidFill>
                <a:srgbClr val="0D407F"/>
              </a:solidFill>
              <a:latin typeface="Calibri"/>
              <a:ea typeface="Calibri"/>
              <a:cs typeface="Calibri"/>
              <a:sym typeface="Calibri"/>
            </a:endParaRPr>
          </a:p>
          <a:p>
            <a:pPr marL="742950" lvl="1" indent="-285750">
              <a:spcBef>
                <a:spcPts val="560"/>
              </a:spcBef>
              <a:buClr>
                <a:schemeClr val="dk1"/>
              </a:buClr>
              <a:buFont typeface="Arial"/>
              <a:buNone/>
            </a:pPr>
            <a:endParaRPr lang="en-US" sz="2800" dirty="0">
              <a:solidFill>
                <a:schemeClr val="dk1"/>
              </a:solidFill>
              <a:latin typeface="Calibri"/>
              <a:ea typeface="Calibri"/>
              <a:cs typeface="Calibri"/>
              <a:sym typeface="Calibri"/>
            </a:endParaRPr>
          </a:p>
        </p:txBody>
      </p:sp>
      <p:sp>
        <p:nvSpPr>
          <p:cNvPr id="6" name="Google Shape;652;p53">
            <a:extLst>
              <a:ext uri="{FF2B5EF4-FFF2-40B4-BE49-F238E27FC236}">
                <a16:creationId xmlns:a16="http://schemas.microsoft.com/office/drawing/2014/main" id="{112AB928-48EE-0243-BDBF-D71D0BF42272}"/>
              </a:ext>
            </a:extLst>
          </p:cNvPr>
          <p:cNvSpPr txBox="1"/>
          <p:nvPr/>
        </p:nvSpPr>
        <p:spPr>
          <a:xfrm>
            <a:off x="8485632" y="4279392"/>
            <a:ext cx="516360"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baseline="-25000">
                <a:solidFill>
                  <a:schemeClr val="dk1"/>
                </a:solidFill>
                <a:latin typeface="Calibri"/>
                <a:ea typeface="Calibri"/>
                <a:cs typeface="Calibri"/>
                <a:sym typeface="Calibri"/>
              </a:rPr>
              <a:t>two</a:t>
            </a:r>
            <a:endParaRPr sz="2400" baseline="-25000">
              <a:solidFill>
                <a:schemeClr val="dk1"/>
              </a:solidFill>
              <a:latin typeface="Calibri"/>
              <a:ea typeface="Calibri"/>
              <a:cs typeface="Calibri"/>
              <a:sym typeface="Calibri"/>
            </a:endParaRPr>
          </a:p>
        </p:txBody>
      </p:sp>
      <p:grpSp>
        <p:nvGrpSpPr>
          <p:cNvPr id="7" name="Google Shape;653;p53">
            <a:extLst>
              <a:ext uri="{FF2B5EF4-FFF2-40B4-BE49-F238E27FC236}">
                <a16:creationId xmlns:a16="http://schemas.microsoft.com/office/drawing/2014/main" id="{4B7B9894-55EE-1046-AC11-ECDD0371CD84}"/>
              </a:ext>
            </a:extLst>
          </p:cNvPr>
          <p:cNvGrpSpPr/>
          <p:nvPr/>
        </p:nvGrpSpPr>
        <p:grpSpPr>
          <a:xfrm>
            <a:off x="749808" y="3931920"/>
            <a:ext cx="7534656" cy="640080"/>
            <a:chOff x="740664" y="3931920"/>
            <a:chExt cx="7534656" cy="640080"/>
          </a:xfrm>
        </p:grpSpPr>
        <p:sp>
          <p:nvSpPr>
            <p:cNvPr id="8" name="Google Shape;654;p53">
              <a:extLst>
                <a:ext uri="{FF2B5EF4-FFF2-40B4-BE49-F238E27FC236}">
                  <a16:creationId xmlns:a16="http://schemas.microsoft.com/office/drawing/2014/main" id="{764EAB05-9030-244B-A296-01E7ABE96A23}"/>
                </a:ext>
              </a:extLst>
            </p:cNvPr>
            <p:cNvSpPr/>
            <p:nvPr/>
          </p:nvSpPr>
          <p:spPr>
            <a:xfrm>
              <a:off x="740664" y="3931920"/>
              <a:ext cx="850392"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655;p53">
              <a:extLst>
                <a:ext uri="{FF2B5EF4-FFF2-40B4-BE49-F238E27FC236}">
                  <a16:creationId xmlns:a16="http://schemas.microsoft.com/office/drawing/2014/main" id="{7B3D1947-E380-3F4D-8DC6-A6B564A96EDF}"/>
                </a:ext>
              </a:extLst>
            </p:cNvPr>
            <p:cNvSpPr/>
            <p:nvPr/>
          </p:nvSpPr>
          <p:spPr>
            <a:xfrm>
              <a:off x="1591056" y="3931920"/>
              <a:ext cx="1033272"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656;p53">
              <a:extLst>
                <a:ext uri="{FF2B5EF4-FFF2-40B4-BE49-F238E27FC236}">
                  <a16:creationId xmlns:a16="http://schemas.microsoft.com/office/drawing/2014/main" id="{7BB61231-AB37-5645-8D73-9A533E0B3367}"/>
                </a:ext>
              </a:extLst>
            </p:cNvPr>
            <p:cNvSpPr/>
            <p:nvPr/>
          </p:nvSpPr>
          <p:spPr>
            <a:xfrm>
              <a:off x="2624328" y="3931920"/>
              <a:ext cx="1014984"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657;p53">
              <a:extLst>
                <a:ext uri="{FF2B5EF4-FFF2-40B4-BE49-F238E27FC236}">
                  <a16:creationId xmlns:a16="http://schemas.microsoft.com/office/drawing/2014/main" id="{9EB4458C-4C30-DF4A-BB10-5075AA49C242}"/>
                </a:ext>
              </a:extLst>
            </p:cNvPr>
            <p:cNvSpPr/>
            <p:nvPr/>
          </p:nvSpPr>
          <p:spPr>
            <a:xfrm>
              <a:off x="3639312" y="3931920"/>
              <a:ext cx="1097280"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658;p53">
              <a:extLst>
                <a:ext uri="{FF2B5EF4-FFF2-40B4-BE49-F238E27FC236}">
                  <a16:creationId xmlns:a16="http://schemas.microsoft.com/office/drawing/2014/main" id="{4021BEAA-5779-2940-88A2-2BE74C39B437}"/>
                </a:ext>
              </a:extLst>
            </p:cNvPr>
            <p:cNvSpPr/>
            <p:nvPr/>
          </p:nvSpPr>
          <p:spPr>
            <a:xfrm>
              <a:off x="4736592" y="3931920"/>
              <a:ext cx="960120"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659;p53">
              <a:extLst>
                <a:ext uri="{FF2B5EF4-FFF2-40B4-BE49-F238E27FC236}">
                  <a16:creationId xmlns:a16="http://schemas.microsoft.com/office/drawing/2014/main" id="{753B2850-33BA-A141-910C-907E730D54DF}"/>
                </a:ext>
              </a:extLst>
            </p:cNvPr>
            <p:cNvSpPr/>
            <p:nvPr/>
          </p:nvSpPr>
          <p:spPr>
            <a:xfrm>
              <a:off x="5696712" y="3931920"/>
              <a:ext cx="850392"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660;p53">
              <a:extLst>
                <a:ext uri="{FF2B5EF4-FFF2-40B4-BE49-F238E27FC236}">
                  <a16:creationId xmlns:a16="http://schemas.microsoft.com/office/drawing/2014/main" id="{D88C0826-3C87-A149-8E52-580F6F35B1B7}"/>
                </a:ext>
              </a:extLst>
            </p:cNvPr>
            <p:cNvSpPr/>
            <p:nvPr/>
          </p:nvSpPr>
          <p:spPr>
            <a:xfrm>
              <a:off x="6547104" y="3931920"/>
              <a:ext cx="859536"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661;p53">
              <a:extLst>
                <a:ext uri="{FF2B5EF4-FFF2-40B4-BE49-F238E27FC236}">
                  <a16:creationId xmlns:a16="http://schemas.microsoft.com/office/drawing/2014/main" id="{12A70507-9AF8-9F4C-A798-7A46DE208349}"/>
                </a:ext>
              </a:extLst>
            </p:cNvPr>
            <p:cNvSpPr/>
            <p:nvPr/>
          </p:nvSpPr>
          <p:spPr>
            <a:xfrm>
              <a:off x="7406640" y="3931920"/>
              <a:ext cx="868680"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 name="Google Shape;662;p53">
            <a:extLst>
              <a:ext uri="{FF2B5EF4-FFF2-40B4-BE49-F238E27FC236}">
                <a16:creationId xmlns:a16="http://schemas.microsoft.com/office/drawing/2014/main" id="{6CA61501-D811-5A4F-ADBF-B8F476EA4222}"/>
              </a:ext>
            </a:extLst>
          </p:cNvPr>
          <p:cNvGrpSpPr/>
          <p:nvPr/>
        </p:nvGrpSpPr>
        <p:grpSpPr>
          <a:xfrm>
            <a:off x="365760" y="2468880"/>
            <a:ext cx="8349870" cy="822960"/>
            <a:chOff x="351069" y="2468880"/>
            <a:chExt cx="8349870" cy="822960"/>
          </a:xfrm>
        </p:grpSpPr>
        <p:grpSp>
          <p:nvGrpSpPr>
            <p:cNvPr id="17" name="Google Shape;663;p53">
              <a:extLst>
                <a:ext uri="{FF2B5EF4-FFF2-40B4-BE49-F238E27FC236}">
                  <a16:creationId xmlns:a16="http://schemas.microsoft.com/office/drawing/2014/main" id="{9BC6E5B8-D891-A649-9314-046D90958485}"/>
                </a:ext>
              </a:extLst>
            </p:cNvPr>
            <p:cNvGrpSpPr/>
            <p:nvPr/>
          </p:nvGrpSpPr>
          <p:grpSpPr>
            <a:xfrm>
              <a:off x="621792" y="2834640"/>
              <a:ext cx="7900416" cy="457200"/>
              <a:chOff x="621792" y="2834640"/>
              <a:chExt cx="7900416" cy="457200"/>
            </a:xfrm>
          </p:grpSpPr>
          <p:sp>
            <p:nvSpPr>
              <p:cNvPr id="20" name="Google Shape;664;p53">
                <a:extLst>
                  <a:ext uri="{FF2B5EF4-FFF2-40B4-BE49-F238E27FC236}">
                    <a16:creationId xmlns:a16="http://schemas.microsoft.com/office/drawing/2014/main" id="{03CA5E40-E57A-354C-B410-71FDE7FD31B2}"/>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8</a:t>
                </a:r>
                <a:endParaRPr sz="2800">
                  <a:solidFill>
                    <a:schemeClr val="dk1"/>
                  </a:solidFill>
                  <a:latin typeface="Courier New"/>
                  <a:ea typeface="Courier New"/>
                  <a:cs typeface="Courier New"/>
                  <a:sym typeface="Courier New"/>
                </a:endParaRPr>
              </a:p>
            </p:txBody>
          </p:sp>
          <p:sp>
            <p:nvSpPr>
              <p:cNvPr id="21" name="Google Shape;665;p53">
                <a:extLst>
                  <a:ext uri="{FF2B5EF4-FFF2-40B4-BE49-F238E27FC236}">
                    <a16:creationId xmlns:a16="http://schemas.microsoft.com/office/drawing/2014/main" id="{2BB7D328-8EEB-2743-97A9-E686A3D00B6C}"/>
                  </a:ext>
                </a:extLst>
              </p:cNvPr>
              <p:cNvSpPr/>
              <p:nvPr/>
            </p:nvSpPr>
            <p:spPr>
              <a:xfrm>
                <a:off x="210312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22</a:t>
                </a:r>
                <a:endParaRPr sz="2800">
                  <a:solidFill>
                    <a:schemeClr val="dk1"/>
                  </a:solidFill>
                  <a:latin typeface="Courier New"/>
                  <a:ea typeface="Courier New"/>
                  <a:cs typeface="Courier New"/>
                  <a:sym typeface="Courier New"/>
                </a:endParaRPr>
              </a:p>
            </p:txBody>
          </p:sp>
          <p:sp>
            <p:nvSpPr>
              <p:cNvPr id="22" name="Google Shape;666;p53">
                <a:extLst>
                  <a:ext uri="{FF2B5EF4-FFF2-40B4-BE49-F238E27FC236}">
                    <a16:creationId xmlns:a16="http://schemas.microsoft.com/office/drawing/2014/main" id="{03EA2303-0DA2-7E4B-BBE2-081F0B6C887A}"/>
                  </a:ext>
                </a:extLst>
              </p:cNvPr>
              <p:cNvSpPr/>
              <p:nvPr/>
            </p:nvSpPr>
            <p:spPr>
              <a:xfrm>
                <a:off x="333756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21</a:t>
                </a:r>
                <a:endParaRPr sz="2800">
                  <a:solidFill>
                    <a:schemeClr val="dk1"/>
                  </a:solidFill>
                  <a:latin typeface="Courier New"/>
                  <a:ea typeface="Courier New"/>
                  <a:cs typeface="Courier New"/>
                  <a:sym typeface="Courier New"/>
                </a:endParaRPr>
              </a:p>
            </p:txBody>
          </p:sp>
          <p:sp>
            <p:nvSpPr>
              <p:cNvPr id="23" name="Google Shape;667;p53">
                <a:extLst>
                  <a:ext uri="{FF2B5EF4-FFF2-40B4-BE49-F238E27FC236}">
                    <a16:creationId xmlns:a16="http://schemas.microsoft.com/office/drawing/2014/main" id="{7C14587F-F5BB-C442-A300-F24B04D61E4E}"/>
                  </a:ext>
                </a:extLst>
              </p:cNvPr>
              <p:cNvSpPr/>
              <p:nvPr/>
            </p:nvSpPr>
            <p:spPr>
              <a:xfrm>
                <a:off x="4572000" y="2834640"/>
                <a:ext cx="395020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-50</a:t>
                </a:r>
                <a:endParaRPr sz="2800">
                  <a:solidFill>
                    <a:schemeClr val="dk1"/>
                  </a:solidFill>
                  <a:latin typeface="Courier New"/>
                  <a:ea typeface="Courier New"/>
                  <a:cs typeface="Courier New"/>
                  <a:sym typeface="Courier New"/>
                </a:endParaRPr>
              </a:p>
            </p:txBody>
          </p:sp>
        </p:grpSp>
        <p:sp>
          <p:nvSpPr>
            <p:cNvPr id="18" name="Google Shape;668;p53">
              <a:extLst>
                <a:ext uri="{FF2B5EF4-FFF2-40B4-BE49-F238E27FC236}">
                  <a16:creationId xmlns:a16="http://schemas.microsoft.com/office/drawing/2014/main" id="{B458A432-C470-7948-AAA1-A4DE3F2B54D5}"/>
                </a:ext>
              </a:extLst>
            </p:cNvPr>
            <p:cNvSpPr txBox="1"/>
            <p:nvPr/>
          </p:nvSpPr>
          <p:spPr>
            <a:xfrm>
              <a:off x="351069" y="24688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19" name="Google Shape;669;p53">
              <a:extLst>
                <a:ext uri="{FF2B5EF4-FFF2-40B4-BE49-F238E27FC236}">
                  <a16:creationId xmlns:a16="http://schemas.microsoft.com/office/drawing/2014/main" id="{4276B4F5-7715-D34F-8641-D43E2FE76CE3}"/>
                </a:ext>
              </a:extLst>
            </p:cNvPr>
            <p:cNvSpPr txBox="1"/>
            <p:nvPr/>
          </p:nvSpPr>
          <p:spPr>
            <a:xfrm>
              <a:off x="8331927" y="24688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grpSp>
        <p:nvGrpSpPr>
          <p:cNvPr id="24" name="Google Shape;670;p53">
            <a:extLst>
              <a:ext uri="{FF2B5EF4-FFF2-40B4-BE49-F238E27FC236}">
                <a16:creationId xmlns:a16="http://schemas.microsoft.com/office/drawing/2014/main" id="{8E35BB93-FF14-AE4D-AF44-9ECF403A79D2}"/>
              </a:ext>
            </a:extLst>
          </p:cNvPr>
          <p:cNvGrpSpPr/>
          <p:nvPr/>
        </p:nvGrpSpPr>
        <p:grpSpPr>
          <a:xfrm>
            <a:off x="365760" y="3657600"/>
            <a:ext cx="8349870" cy="822960"/>
            <a:chOff x="351069" y="2468880"/>
            <a:chExt cx="8349870" cy="822960"/>
          </a:xfrm>
        </p:grpSpPr>
        <p:grpSp>
          <p:nvGrpSpPr>
            <p:cNvPr id="25" name="Google Shape;671;p53">
              <a:extLst>
                <a:ext uri="{FF2B5EF4-FFF2-40B4-BE49-F238E27FC236}">
                  <a16:creationId xmlns:a16="http://schemas.microsoft.com/office/drawing/2014/main" id="{A3C7076C-96FF-0540-899F-520C45F9EDB5}"/>
                </a:ext>
              </a:extLst>
            </p:cNvPr>
            <p:cNvGrpSpPr/>
            <p:nvPr/>
          </p:nvGrpSpPr>
          <p:grpSpPr>
            <a:xfrm>
              <a:off x="621792" y="2834640"/>
              <a:ext cx="7900416" cy="457200"/>
              <a:chOff x="621792" y="2834640"/>
              <a:chExt cx="7900416" cy="457200"/>
            </a:xfrm>
          </p:grpSpPr>
          <p:sp>
            <p:nvSpPr>
              <p:cNvPr id="28" name="Google Shape;672;p53">
                <a:extLst>
                  <a:ext uri="{FF2B5EF4-FFF2-40B4-BE49-F238E27FC236}">
                    <a16:creationId xmlns:a16="http://schemas.microsoft.com/office/drawing/2014/main" id="{BDA7AE5A-9721-4C44-B7AC-0A8F2509DB16}"/>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001000</a:t>
                </a:r>
                <a:endParaRPr sz="2800">
                  <a:solidFill>
                    <a:schemeClr val="dk1"/>
                  </a:solidFill>
                  <a:latin typeface="Courier New"/>
                  <a:ea typeface="Courier New"/>
                  <a:cs typeface="Courier New"/>
                  <a:sym typeface="Courier New"/>
                </a:endParaRPr>
              </a:p>
            </p:txBody>
          </p:sp>
          <p:sp>
            <p:nvSpPr>
              <p:cNvPr id="29" name="Google Shape;673;p53">
                <a:extLst>
                  <a:ext uri="{FF2B5EF4-FFF2-40B4-BE49-F238E27FC236}">
                    <a16:creationId xmlns:a16="http://schemas.microsoft.com/office/drawing/2014/main" id="{0E175550-073C-4E45-B471-057E64B0CBAB}"/>
                  </a:ext>
                </a:extLst>
              </p:cNvPr>
              <p:cNvSpPr/>
              <p:nvPr/>
            </p:nvSpPr>
            <p:spPr>
              <a:xfrm>
                <a:off x="210312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10110</a:t>
                </a:r>
                <a:endParaRPr sz="2800">
                  <a:solidFill>
                    <a:schemeClr val="dk1"/>
                  </a:solidFill>
                  <a:latin typeface="Courier New"/>
                  <a:ea typeface="Courier New"/>
                  <a:cs typeface="Courier New"/>
                  <a:sym typeface="Courier New"/>
                </a:endParaRPr>
              </a:p>
            </p:txBody>
          </p:sp>
          <p:sp>
            <p:nvSpPr>
              <p:cNvPr id="30" name="Google Shape;674;p53">
                <a:extLst>
                  <a:ext uri="{FF2B5EF4-FFF2-40B4-BE49-F238E27FC236}">
                    <a16:creationId xmlns:a16="http://schemas.microsoft.com/office/drawing/2014/main" id="{4F9728FC-38EA-2B4A-AC17-AC84379EB1F8}"/>
                  </a:ext>
                </a:extLst>
              </p:cNvPr>
              <p:cNvSpPr/>
              <p:nvPr/>
            </p:nvSpPr>
            <p:spPr>
              <a:xfrm>
                <a:off x="333756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10101</a:t>
                </a:r>
                <a:endParaRPr sz="2800">
                  <a:solidFill>
                    <a:schemeClr val="dk1"/>
                  </a:solidFill>
                  <a:latin typeface="Courier New"/>
                  <a:ea typeface="Courier New"/>
                  <a:cs typeface="Courier New"/>
                  <a:sym typeface="Courier New"/>
                </a:endParaRPr>
              </a:p>
            </p:txBody>
          </p:sp>
          <p:sp>
            <p:nvSpPr>
              <p:cNvPr id="31" name="Google Shape;675;p53">
                <a:extLst>
                  <a:ext uri="{FF2B5EF4-FFF2-40B4-BE49-F238E27FC236}">
                    <a16:creationId xmlns:a16="http://schemas.microsoft.com/office/drawing/2014/main" id="{0188CF41-AD0C-7E4B-AD63-16B77FD13D66}"/>
                  </a:ext>
                </a:extLst>
              </p:cNvPr>
              <p:cNvSpPr/>
              <p:nvPr/>
            </p:nvSpPr>
            <p:spPr>
              <a:xfrm>
                <a:off x="4572000" y="2834640"/>
                <a:ext cx="395020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1111111111001110</a:t>
                </a:r>
                <a:endParaRPr sz="2000">
                  <a:solidFill>
                    <a:schemeClr val="lt1"/>
                  </a:solidFill>
                  <a:latin typeface="Calibri"/>
                  <a:ea typeface="Calibri"/>
                  <a:cs typeface="Calibri"/>
                  <a:sym typeface="Calibri"/>
                </a:endParaRPr>
              </a:p>
            </p:txBody>
          </p:sp>
        </p:grpSp>
        <p:sp>
          <p:nvSpPr>
            <p:cNvPr id="26" name="Google Shape;676;p53">
              <a:extLst>
                <a:ext uri="{FF2B5EF4-FFF2-40B4-BE49-F238E27FC236}">
                  <a16:creationId xmlns:a16="http://schemas.microsoft.com/office/drawing/2014/main" id="{F3C7A5AC-2B0E-3E4C-92C0-6732D7CBAB2D}"/>
                </a:ext>
              </a:extLst>
            </p:cNvPr>
            <p:cNvSpPr txBox="1"/>
            <p:nvPr/>
          </p:nvSpPr>
          <p:spPr>
            <a:xfrm>
              <a:off x="351069" y="24688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27" name="Google Shape;677;p53">
              <a:extLst>
                <a:ext uri="{FF2B5EF4-FFF2-40B4-BE49-F238E27FC236}">
                  <a16:creationId xmlns:a16="http://schemas.microsoft.com/office/drawing/2014/main" id="{17AEF083-BAC9-BE46-BF68-332952772FFE}"/>
                </a:ext>
              </a:extLst>
            </p:cNvPr>
            <p:cNvSpPr txBox="1"/>
            <p:nvPr/>
          </p:nvSpPr>
          <p:spPr>
            <a:xfrm>
              <a:off x="8331927" y="24688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
        <p:nvSpPr>
          <p:cNvPr id="32" name="TextBox 31">
            <a:extLst>
              <a:ext uri="{FF2B5EF4-FFF2-40B4-BE49-F238E27FC236}">
                <a16:creationId xmlns:a16="http://schemas.microsoft.com/office/drawing/2014/main" id="{1AA01352-2463-4144-AF1F-9E1F4AA1BDAD}"/>
              </a:ext>
            </a:extLst>
          </p:cNvPr>
          <p:cNvSpPr txBox="1"/>
          <p:nvPr/>
        </p:nvSpPr>
        <p:spPr>
          <a:xfrm>
            <a:off x="7136780" y="9255512"/>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402008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CCB96-194E-1F43-9A92-D99DA8863734}"/>
              </a:ext>
            </a:extLst>
          </p:cNvPr>
          <p:cNvSpPr>
            <a:spLocks noGrp="1"/>
          </p:cNvSpPr>
          <p:nvPr>
            <p:ph type="title"/>
          </p:nvPr>
        </p:nvSpPr>
        <p:spPr/>
        <p:txBody>
          <a:bodyPr/>
          <a:lstStyle/>
          <a:p>
            <a:r>
              <a:rPr lang="zh-CN" altLang="en-US" dirty="0"/>
              <a:t>如何处理大的立即数？</a:t>
            </a:r>
            <a:endParaRPr lang="en-US" dirty="0"/>
          </a:p>
        </p:txBody>
      </p:sp>
      <p:sp>
        <p:nvSpPr>
          <p:cNvPr id="3" name="Content Placeholder 2">
            <a:extLst>
              <a:ext uri="{FF2B5EF4-FFF2-40B4-BE49-F238E27FC236}">
                <a16:creationId xmlns:a16="http://schemas.microsoft.com/office/drawing/2014/main" id="{1284A8A9-85E1-9A4A-BD91-EDD697517FF3}"/>
              </a:ext>
            </a:extLst>
          </p:cNvPr>
          <p:cNvSpPr>
            <a:spLocks noGrp="1"/>
          </p:cNvSpPr>
          <p:nvPr>
            <p:ph idx="1"/>
          </p:nvPr>
        </p:nvSpPr>
        <p:spPr/>
        <p:txBody>
          <a:bodyPr/>
          <a:lstStyle/>
          <a:p>
            <a:r>
              <a:rPr lang="zh-CN" altLang="en-US" dirty="0"/>
              <a:t>如何处理一个字长的立即数？指令字长总共</a:t>
            </a:r>
            <a:r>
              <a:rPr lang="en-US" altLang="zh-CN" dirty="0"/>
              <a:t>32</a:t>
            </a:r>
            <a:r>
              <a:rPr lang="zh-CN" altLang="en-US" dirty="0"/>
              <a:t>位</a:t>
            </a:r>
            <a:endParaRPr lang="en-US" altLang="zh-CN" dirty="0"/>
          </a:p>
          <a:p>
            <a:r>
              <a:rPr lang="zh-CN" altLang="en-US" dirty="0"/>
              <a:t>不要修改现有的指令格式，可以增加一条新的指令</a:t>
            </a:r>
            <a:endParaRPr lang="en-US" altLang="zh-CN" dirty="0"/>
          </a:p>
          <a:p>
            <a:r>
              <a:rPr lang="en-US" altLang="zh-CN" dirty="0"/>
              <a:t>Load</a:t>
            </a:r>
            <a:r>
              <a:rPr lang="zh-CN" altLang="en-US" dirty="0"/>
              <a:t> </a:t>
            </a:r>
            <a:r>
              <a:rPr lang="en-US" altLang="zh-CN" dirty="0"/>
              <a:t>Upper</a:t>
            </a:r>
            <a:r>
              <a:rPr lang="zh-CN" altLang="en-US" dirty="0"/>
              <a:t> </a:t>
            </a:r>
            <a:r>
              <a:rPr lang="en-US" altLang="zh-CN" dirty="0"/>
              <a:t>Immediate</a:t>
            </a:r>
            <a:r>
              <a:rPr lang="zh-CN" altLang="en-US" dirty="0"/>
              <a:t> </a:t>
            </a:r>
            <a:r>
              <a:rPr lang="en-US" altLang="zh-CN" dirty="0"/>
              <a:t>(</a:t>
            </a:r>
            <a:r>
              <a:rPr lang="en-US" altLang="zh-CN" dirty="0" err="1"/>
              <a:t>lui</a:t>
            </a:r>
            <a:r>
              <a:rPr lang="en-US" altLang="zh-CN" dirty="0"/>
              <a:t>)</a:t>
            </a:r>
          </a:p>
          <a:p>
            <a:pPr lvl="1"/>
            <a:r>
              <a:rPr lang="en-US" altLang="zh-CN" dirty="0" err="1"/>
              <a:t>lui</a:t>
            </a:r>
            <a:r>
              <a:rPr lang="zh-CN" altLang="en-US" dirty="0"/>
              <a:t> </a:t>
            </a:r>
            <a:r>
              <a:rPr lang="en-US" altLang="zh-CN" dirty="0"/>
              <a:t>reg,</a:t>
            </a:r>
            <a:r>
              <a:rPr lang="zh-CN" altLang="en-US" dirty="0"/>
              <a:t> </a:t>
            </a:r>
            <a:r>
              <a:rPr lang="en-US" altLang="zh-CN" dirty="0" err="1"/>
              <a:t>imm</a:t>
            </a:r>
            <a:endParaRPr lang="en-US" altLang="zh-CN" dirty="0"/>
          </a:p>
          <a:p>
            <a:pPr lvl="1"/>
            <a:r>
              <a:rPr lang="zh-CN" altLang="en-US" dirty="0"/>
              <a:t>将</a:t>
            </a:r>
            <a:r>
              <a:rPr lang="en-US" altLang="zh-CN" dirty="0"/>
              <a:t>16</a:t>
            </a:r>
            <a:r>
              <a:rPr lang="zh-CN" altLang="en-US" dirty="0"/>
              <a:t>位的立即数装入到寄存器</a:t>
            </a:r>
            <a:r>
              <a:rPr lang="en-US" altLang="zh-CN" dirty="0"/>
              <a:t>reg</a:t>
            </a:r>
            <a:r>
              <a:rPr lang="zh-CN" altLang="en-US" dirty="0"/>
              <a:t>的高</a:t>
            </a:r>
            <a:r>
              <a:rPr lang="en-US" altLang="zh-CN" dirty="0"/>
              <a:t>16</a:t>
            </a:r>
            <a:r>
              <a:rPr lang="zh-CN" altLang="en-US" dirty="0"/>
              <a:t>位</a:t>
            </a:r>
            <a:endParaRPr lang="en-US" altLang="zh-CN" dirty="0"/>
          </a:p>
          <a:p>
            <a:pPr lvl="1"/>
            <a:r>
              <a:rPr lang="zh-CN" altLang="en-US" dirty="0"/>
              <a:t>将低</a:t>
            </a:r>
            <a:r>
              <a:rPr lang="en-US" altLang="zh-CN" dirty="0"/>
              <a:t>16</a:t>
            </a:r>
            <a:r>
              <a:rPr lang="zh-CN" altLang="en-US" dirty="0"/>
              <a:t>位清零</a:t>
            </a:r>
            <a:endParaRPr lang="en-US" dirty="0"/>
          </a:p>
        </p:txBody>
      </p:sp>
    </p:spTree>
    <p:extLst>
      <p:ext uri="{BB962C8B-B14F-4D97-AF65-F5344CB8AC3E}">
        <p14:creationId xmlns:p14="http://schemas.microsoft.com/office/powerpoint/2010/main" val="21101731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48CAA-BCAD-F647-962D-D52C426D0297}"/>
              </a:ext>
            </a:extLst>
          </p:cNvPr>
          <p:cNvSpPr>
            <a:spLocks noGrp="1"/>
          </p:cNvSpPr>
          <p:nvPr>
            <p:ph type="title"/>
          </p:nvPr>
        </p:nvSpPr>
        <p:spPr/>
        <p:txBody>
          <a:bodyPr/>
          <a:lstStyle/>
          <a:p>
            <a:r>
              <a:rPr lang="zh-CN" altLang="en-US" dirty="0"/>
              <a:t>使用</a:t>
            </a:r>
            <a:r>
              <a:rPr lang="en-US" altLang="zh-CN" dirty="0" err="1"/>
              <a:t>lui</a:t>
            </a:r>
            <a:r>
              <a:rPr lang="zh-CN" altLang="en-US" dirty="0"/>
              <a:t>的例子</a:t>
            </a:r>
            <a:endParaRPr lang="en-US" dirty="0"/>
          </a:p>
        </p:txBody>
      </p:sp>
      <p:sp>
        <p:nvSpPr>
          <p:cNvPr id="3" name="Content Placeholder 2">
            <a:extLst>
              <a:ext uri="{FF2B5EF4-FFF2-40B4-BE49-F238E27FC236}">
                <a16:creationId xmlns:a16="http://schemas.microsoft.com/office/drawing/2014/main" id="{613C5ED2-7ACF-6A4A-9252-DFD8A172701F}"/>
              </a:ext>
            </a:extLst>
          </p:cNvPr>
          <p:cNvSpPr>
            <a:spLocks noGrp="1"/>
          </p:cNvSpPr>
          <p:nvPr>
            <p:ph idx="1"/>
          </p:nvPr>
        </p:nvSpPr>
        <p:spPr/>
        <p:txBody>
          <a:bodyPr/>
          <a:lstStyle/>
          <a:p>
            <a:r>
              <a:rPr lang="zh-CN" altLang="en-US" dirty="0"/>
              <a:t>可以直接使用这样的指令：</a:t>
            </a:r>
            <a:r>
              <a:rPr lang="en-US" altLang="zh-CN" dirty="0" err="1"/>
              <a:t>addi</a:t>
            </a:r>
            <a:r>
              <a:rPr lang="zh-CN" altLang="en-US" dirty="0"/>
              <a:t> </a:t>
            </a:r>
            <a:r>
              <a:rPr lang="en-US" altLang="zh-CN" dirty="0"/>
              <a:t>$t0,</a:t>
            </a:r>
            <a:r>
              <a:rPr lang="zh-CN" altLang="en-US" dirty="0"/>
              <a:t> </a:t>
            </a:r>
            <a:r>
              <a:rPr lang="en-US" altLang="zh-CN" dirty="0"/>
              <a:t>$t0,</a:t>
            </a:r>
            <a:r>
              <a:rPr lang="zh-CN" altLang="en-US" dirty="0"/>
              <a:t> </a:t>
            </a:r>
            <a:r>
              <a:rPr lang="en-US" altLang="zh-CN" dirty="0"/>
              <a:t>0xABABCDCD</a:t>
            </a:r>
          </a:p>
          <a:p>
            <a:pPr lvl="1"/>
            <a:r>
              <a:rPr lang="zh-CN" altLang="en-US" dirty="0"/>
              <a:t>这是一条伪指令，</a:t>
            </a:r>
            <a:r>
              <a:rPr lang="en-US" altLang="zh-CN" dirty="0"/>
              <a:t>R</a:t>
            </a:r>
            <a:r>
              <a:rPr lang="zh-CN" altLang="en-US" dirty="0"/>
              <a:t>类型显然没这么长立即数</a:t>
            </a:r>
            <a:endParaRPr lang="en-US" dirty="0"/>
          </a:p>
          <a:p>
            <a:r>
              <a:rPr lang="zh-CN" altLang="en-US" dirty="0"/>
              <a:t>被翻译为如下的指令：</a:t>
            </a:r>
            <a:endParaRPr lang="en-US" altLang="zh-CN" dirty="0"/>
          </a:p>
          <a:p>
            <a:pPr marL="800100" lvl="0" indent="-342900">
              <a:spcBef>
                <a:spcPts val="560"/>
              </a:spcBef>
              <a:buClr>
                <a:schemeClr val="dk1"/>
              </a:buClr>
              <a:buNone/>
            </a:pPr>
            <a:r>
              <a:rPr lang="en-US" dirty="0" err="1">
                <a:solidFill>
                  <a:schemeClr val="dk1"/>
                </a:solidFill>
                <a:latin typeface="Courier New"/>
                <a:ea typeface="Courier New"/>
                <a:cs typeface="Courier New"/>
                <a:sym typeface="Courier New"/>
              </a:rPr>
              <a:t>lui</a:t>
            </a:r>
            <a:r>
              <a:rPr lang="en-US" dirty="0">
                <a:solidFill>
                  <a:schemeClr val="dk1"/>
                </a:solidFill>
                <a:latin typeface="Courier New"/>
                <a:ea typeface="Courier New"/>
                <a:cs typeface="Courier New"/>
                <a:sym typeface="Courier New"/>
              </a:rPr>
              <a:t> $at,0xABAB     # upper 16</a:t>
            </a:r>
            <a:endParaRPr lang="en-US" dirty="0">
              <a:latin typeface="Courier New"/>
              <a:ea typeface="Courier New"/>
              <a:cs typeface="Courier New"/>
              <a:sym typeface="Courier New"/>
            </a:endParaRPr>
          </a:p>
          <a:p>
            <a:pPr marL="800100" lvl="0" indent="-342900">
              <a:spcBef>
                <a:spcPts val="560"/>
              </a:spcBef>
              <a:buClr>
                <a:schemeClr val="dk1"/>
              </a:buClr>
              <a:buNone/>
            </a:pPr>
            <a:r>
              <a:rPr lang="en-US" dirty="0" err="1">
                <a:solidFill>
                  <a:schemeClr val="dk1"/>
                </a:solidFill>
                <a:latin typeface="Courier New"/>
                <a:ea typeface="Courier New"/>
                <a:cs typeface="Courier New"/>
                <a:sym typeface="Courier New"/>
              </a:rPr>
              <a:t>ori</a:t>
            </a:r>
            <a:r>
              <a:rPr lang="en-US" dirty="0">
                <a:solidFill>
                  <a:schemeClr val="dk1"/>
                </a:solidFill>
                <a:latin typeface="Courier New"/>
                <a:ea typeface="Courier New"/>
                <a:cs typeface="Courier New"/>
                <a:sym typeface="Courier New"/>
              </a:rPr>
              <a:t> $at,$at,0xCDCD # lower 16</a:t>
            </a:r>
            <a:endParaRPr lang="en-US" dirty="0">
              <a:latin typeface="Courier New"/>
              <a:ea typeface="Courier New"/>
              <a:cs typeface="Courier New"/>
              <a:sym typeface="Courier New"/>
            </a:endParaRPr>
          </a:p>
          <a:p>
            <a:pPr marL="800100" lvl="0" indent="-342900">
              <a:spcBef>
                <a:spcPts val="560"/>
              </a:spcBef>
              <a:buClr>
                <a:schemeClr val="dk1"/>
              </a:buClr>
              <a:buNone/>
            </a:pPr>
            <a:r>
              <a:rPr lang="en-US" dirty="0">
                <a:solidFill>
                  <a:schemeClr val="dk1"/>
                </a:solidFill>
                <a:latin typeface="Courier New"/>
                <a:ea typeface="Courier New"/>
                <a:cs typeface="Courier New"/>
                <a:sym typeface="Courier New"/>
              </a:rPr>
              <a:t>add $t0,$t0,$at    # move</a:t>
            </a:r>
            <a:endParaRPr lang="en-US" dirty="0"/>
          </a:p>
          <a:p>
            <a:pPr marL="0" indent="0">
              <a:buNone/>
            </a:pPr>
            <a:endParaRPr lang="en-US" dirty="0"/>
          </a:p>
          <a:p>
            <a:pPr marL="0" indent="0">
              <a:buNone/>
            </a:pPr>
            <a:endParaRPr lang="en-US" dirty="0"/>
          </a:p>
          <a:p>
            <a:pPr marL="0" indent="0">
              <a:buNone/>
            </a:pPr>
            <a:endParaRPr lang="en-US" dirty="0"/>
          </a:p>
        </p:txBody>
      </p:sp>
      <p:grpSp>
        <p:nvGrpSpPr>
          <p:cNvPr id="4" name="Google Shape;783;p57">
            <a:extLst>
              <a:ext uri="{FF2B5EF4-FFF2-40B4-BE49-F238E27FC236}">
                <a16:creationId xmlns:a16="http://schemas.microsoft.com/office/drawing/2014/main" id="{A94B4339-09E6-4D48-9358-43B4A7023910}"/>
              </a:ext>
            </a:extLst>
          </p:cNvPr>
          <p:cNvGrpSpPr/>
          <p:nvPr/>
        </p:nvGrpSpPr>
        <p:grpSpPr>
          <a:xfrm>
            <a:off x="3275856" y="4005064"/>
            <a:ext cx="5072742" cy="815646"/>
            <a:chOff x="3940629" y="4147457"/>
            <a:chExt cx="5072742" cy="815646"/>
          </a:xfrm>
        </p:grpSpPr>
        <p:sp>
          <p:nvSpPr>
            <p:cNvPr id="5" name="Google Shape;784;p57">
              <a:extLst>
                <a:ext uri="{FF2B5EF4-FFF2-40B4-BE49-F238E27FC236}">
                  <a16:creationId xmlns:a16="http://schemas.microsoft.com/office/drawing/2014/main" id="{9F305B15-4907-A649-A586-AB8D558AFC25}"/>
                </a:ext>
              </a:extLst>
            </p:cNvPr>
            <p:cNvSpPr/>
            <p:nvPr/>
          </p:nvSpPr>
          <p:spPr>
            <a:xfrm>
              <a:off x="3940629" y="4147457"/>
              <a:ext cx="838200" cy="489857"/>
            </a:xfrm>
            <a:prstGeom prst="ellipse">
              <a:avLst/>
            </a:prstGeom>
            <a:noFill/>
            <a:ln w="254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6" name="Google Shape;785;p57">
              <a:extLst>
                <a:ext uri="{FF2B5EF4-FFF2-40B4-BE49-F238E27FC236}">
                  <a16:creationId xmlns:a16="http://schemas.microsoft.com/office/drawing/2014/main" id="{60DFA8F9-E0EC-8A49-A3EE-A75FD0A5F625}"/>
                </a:ext>
              </a:extLst>
            </p:cNvPr>
            <p:cNvCxnSpPr/>
            <p:nvPr/>
          </p:nvCxnSpPr>
          <p:spPr>
            <a:xfrm rot="10800000">
              <a:off x="4724400" y="4582886"/>
              <a:ext cx="576943" cy="185057"/>
            </a:xfrm>
            <a:prstGeom prst="straightConnector1">
              <a:avLst/>
            </a:prstGeom>
            <a:noFill/>
            <a:ln w="25400" cap="flat" cmpd="sng">
              <a:solidFill>
                <a:srgbClr val="FF0000"/>
              </a:solidFill>
              <a:prstDash val="solid"/>
              <a:round/>
              <a:headEnd type="none" w="sm" len="sm"/>
              <a:tailEnd type="stealth" w="med" len="med"/>
            </a:ln>
          </p:spPr>
        </p:cxnSp>
        <p:sp>
          <p:nvSpPr>
            <p:cNvPr id="7" name="Google Shape;786;p57">
              <a:extLst>
                <a:ext uri="{FF2B5EF4-FFF2-40B4-BE49-F238E27FC236}">
                  <a16:creationId xmlns:a16="http://schemas.microsoft.com/office/drawing/2014/main" id="{078C0B3A-67DF-964B-9EE4-48D99D8FD281}"/>
                </a:ext>
              </a:extLst>
            </p:cNvPr>
            <p:cNvSpPr txBox="1"/>
            <p:nvPr/>
          </p:nvSpPr>
          <p:spPr>
            <a:xfrm>
              <a:off x="5312228" y="4593771"/>
              <a:ext cx="3701143"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dirty="0">
                  <a:solidFill>
                    <a:srgbClr val="FF0000"/>
                  </a:solidFill>
                  <a:latin typeface="Calibri"/>
                  <a:ea typeface="Calibri"/>
                  <a:cs typeface="Calibri"/>
                  <a:sym typeface="Calibri"/>
                </a:rPr>
                <a:t>Only the assembler gets to use $at</a:t>
              </a:r>
              <a:endParaRPr sz="1800" b="1" dirty="0">
                <a:solidFill>
                  <a:srgbClr val="FF0000"/>
                </a:solidFill>
                <a:latin typeface="Calibri"/>
                <a:ea typeface="Calibri"/>
                <a:cs typeface="Calibri"/>
                <a:sym typeface="Calibri"/>
              </a:endParaRPr>
            </a:p>
          </p:txBody>
        </p:sp>
      </p:grpSp>
    </p:spTree>
    <p:extLst>
      <p:ext uri="{BB962C8B-B14F-4D97-AF65-F5344CB8AC3E}">
        <p14:creationId xmlns:p14="http://schemas.microsoft.com/office/powerpoint/2010/main" val="381151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2FD41-A279-5043-97AC-A45997BB7839}"/>
              </a:ext>
            </a:extLst>
          </p:cNvPr>
          <p:cNvSpPr>
            <a:spLocks noGrp="1"/>
          </p:cNvSpPr>
          <p:nvPr>
            <p:ph type="title"/>
          </p:nvPr>
        </p:nvSpPr>
        <p:spPr/>
        <p:txBody>
          <a:bodyPr/>
          <a:lstStyle/>
          <a:p>
            <a:r>
              <a:rPr lang="zh-CN" altLang="en-US" dirty="0"/>
              <a:t>分支指令</a:t>
            </a:r>
            <a:endParaRPr lang="en-US" dirty="0"/>
          </a:p>
        </p:txBody>
      </p:sp>
      <p:sp>
        <p:nvSpPr>
          <p:cNvPr id="4" name="Google Shape;794;p58">
            <a:extLst>
              <a:ext uri="{FF2B5EF4-FFF2-40B4-BE49-F238E27FC236}">
                <a16:creationId xmlns:a16="http://schemas.microsoft.com/office/drawing/2014/main" id="{E43A052D-E984-B744-93BA-73BA4277BC17}"/>
              </a:ext>
            </a:extLst>
          </p:cNvPr>
          <p:cNvSpPr txBox="1">
            <a:spLocks/>
          </p:cNvSpPr>
          <p:nvPr/>
        </p:nvSpPr>
        <p:spPr>
          <a:xfrm>
            <a:off x="457200" y="1507063"/>
            <a:ext cx="8229600" cy="209070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en-US" sz="3200" dirty="0" err="1">
                <a:solidFill>
                  <a:schemeClr val="dk1"/>
                </a:solidFill>
                <a:latin typeface="Courier New"/>
                <a:ea typeface="Courier New"/>
                <a:cs typeface="Courier New"/>
                <a:sym typeface="Courier New"/>
              </a:rPr>
              <a:t>beq</a:t>
            </a:r>
            <a:r>
              <a:rPr lang="en-US" sz="3200" dirty="0">
                <a:solidFill>
                  <a:schemeClr val="dk1"/>
                </a:solidFill>
                <a:latin typeface="Calibri"/>
                <a:ea typeface="Calibri"/>
                <a:cs typeface="Calibri"/>
                <a:sym typeface="Calibri"/>
              </a:rPr>
              <a:t> and </a:t>
            </a:r>
            <a:r>
              <a:rPr lang="en-US" sz="3200" dirty="0" err="1">
                <a:solidFill>
                  <a:schemeClr val="dk1"/>
                </a:solidFill>
                <a:latin typeface="Courier New"/>
                <a:ea typeface="Courier New"/>
                <a:cs typeface="Courier New"/>
                <a:sym typeface="Courier New"/>
              </a:rPr>
              <a:t>bne</a:t>
            </a:r>
            <a:endParaRPr lang="en-US" sz="3200" dirty="0">
              <a:solidFill>
                <a:schemeClr val="dk1"/>
              </a:solidFill>
              <a:latin typeface="Courier New"/>
              <a:ea typeface="Courier New"/>
              <a:cs typeface="Courier New"/>
              <a:sym typeface="Courier New"/>
            </a:endParaRPr>
          </a:p>
          <a:p>
            <a:pPr marL="742950" lvl="1" indent="-285750">
              <a:spcBef>
                <a:spcPts val="560"/>
              </a:spcBef>
              <a:buClr>
                <a:schemeClr val="dk1"/>
              </a:buClr>
              <a:buSzPts val="2800"/>
              <a:buFont typeface="Arial"/>
              <a:buChar char="–"/>
            </a:pPr>
            <a:r>
              <a:rPr lang="en-US" sz="2800" dirty="0" err="1">
                <a:solidFill>
                  <a:schemeClr val="dk1"/>
                </a:solidFill>
                <a:latin typeface="Calibri"/>
                <a:ea typeface="Calibri"/>
                <a:cs typeface="Calibri"/>
                <a:sym typeface="Calibri"/>
              </a:rPr>
              <a:t>需要制定目标地址</a:t>
            </a:r>
            <a:endParaRPr lang="en-US" dirty="0"/>
          </a:p>
          <a:p>
            <a:pPr marL="742950" lvl="1" indent="-285750">
              <a:spcBef>
                <a:spcPts val="560"/>
              </a:spcBef>
              <a:buClr>
                <a:schemeClr val="dk1"/>
              </a:buClr>
              <a:buSzPts val="2800"/>
              <a:buFont typeface="Arial"/>
              <a:buChar char="–"/>
            </a:pPr>
            <a:r>
              <a:rPr lang="en-US" sz="2800" dirty="0" err="1">
                <a:solidFill>
                  <a:schemeClr val="dk1"/>
                </a:solidFill>
                <a:latin typeface="Calibri"/>
                <a:ea typeface="Calibri"/>
                <a:cs typeface="Calibri"/>
                <a:sym typeface="Calibri"/>
              </a:rPr>
              <a:t>也需要两个寄存器间比较</a:t>
            </a:r>
            <a:endParaRPr lang="en-US" dirty="0"/>
          </a:p>
          <a:p>
            <a:pPr marL="342900" indent="-342900">
              <a:spcBef>
                <a:spcPts val="640"/>
              </a:spcBef>
              <a:buClr>
                <a:schemeClr val="dk1"/>
              </a:buClr>
              <a:buSzPts val="3200"/>
              <a:buFont typeface="Arial"/>
              <a:buChar char="•"/>
            </a:pPr>
            <a:r>
              <a:rPr lang="en-US" sz="3200" dirty="0" err="1">
                <a:solidFill>
                  <a:schemeClr val="dk1"/>
                </a:solidFill>
                <a:latin typeface="Calibri"/>
                <a:ea typeface="Calibri"/>
                <a:cs typeface="Calibri"/>
                <a:sym typeface="Calibri"/>
              </a:rPr>
              <a:t>可以使用</a:t>
            </a:r>
            <a:r>
              <a:rPr lang="en-US" altLang="zh-CN" sz="3200" dirty="0" err="1">
                <a:solidFill>
                  <a:schemeClr val="dk1"/>
                </a:solidFill>
                <a:latin typeface="Calibri"/>
                <a:ea typeface="Calibri"/>
                <a:cs typeface="Calibri"/>
                <a:sym typeface="Calibri"/>
              </a:rPr>
              <a:t>I</a:t>
            </a:r>
            <a:r>
              <a:rPr lang="zh-CN" altLang="en-US" sz="3200" dirty="0">
                <a:solidFill>
                  <a:schemeClr val="dk1"/>
                </a:solidFill>
                <a:latin typeface="Calibri"/>
                <a:ea typeface="Calibri"/>
                <a:cs typeface="Calibri"/>
                <a:sym typeface="Calibri"/>
              </a:rPr>
              <a:t>型指令</a:t>
            </a:r>
            <a:r>
              <a:rPr lang="en-US" sz="3200" dirty="0">
                <a:solidFill>
                  <a:schemeClr val="dk1"/>
                </a:solidFill>
                <a:latin typeface="Calibri"/>
                <a:ea typeface="Calibri"/>
                <a:cs typeface="Calibri"/>
                <a:sym typeface="Calibri"/>
              </a:rPr>
              <a:t>:</a:t>
            </a:r>
            <a:endParaRPr lang="en-US" dirty="0">
              <a:solidFill>
                <a:srgbClr val="FF0000"/>
              </a:solidFill>
              <a:latin typeface="Calibri"/>
              <a:ea typeface="Calibri"/>
              <a:cs typeface="Calibri"/>
              <a:sym typeface="Calibri"/>
            </a:endParaRPr>
          </a:p>
        </p:txBody>
      </p:sp>
      <p:grpSp>
        <p:nvGrpSpPr>
          <p:cNvPr id="5" name="Google Shape;796;p58">
            <a:extLst>
              <a:ext uri="{FF2B5EF4-FFF2-40B4-BE49-F238E27FC236}">
                <a16:creationId xmlns:a16="http://schemas.microsoft.com/office/drawing/2014/main" id="{8C957AD1-1713-B146-B9F9-616EE9BA8241}"/>
              </a:ext>
            </a:extLst>
          </p:cNvPr>
          <p:cNvGrpSpPr/>
          <p:nvPr/>
        </p:nvGrpSpPr>
        <p:grpSpPr>
          <a:xfrm>
            <a:off x="393192" y="3473024"/>
            <a:ext cx="8349870" cy="822960"/>
            <a:chOff x="351069" y="2468880"/>
            <a:chExt cx="8349870" cy="822960"/>
          </a:xfrm>
        </p:grpSpPr>
        <p:grpSp>
          <p:nvGrpSpPr>
            <p:cNvPr id="6" name="Google Shape;797;p58">
              <a:extLst>
                <a:ext uri="{FF2B5EF4-FFF2-40B4-BE49-F238E27FC236}">
                  <a16:creationId xmlns:a16="http://schemas.microsoft.com/office/drawing/2014/main" id="{70433EB4-64C9-8247-995D-4757FDAA391F}"/>
                </a:ext>
              </a:extLst>
            </p:cNvPr>
            <p:cNvGrpSpPr/>
            <p:nvPr/>
          </p:nvGrpSpPr>
          <p:grpSpPr>
            <a:xfrm>
              <a:off x="621792" y="2834640"/>
              <a:ext cx="7900416" cy="457200"/>
              <a:chOff x="621792" y="2834640"/>
              <a:chExt cx="7900416" cy="457200"/>
            </a:xfrm>
          </p:grpSpPr>
          <p:sp>
            <p:nvSpPr>
              <p:cNvPr id="9" name="Google Shape;798;p58">
                <a:extLst>
                  <a:ext uri="{FF2B5EF4-FFF2-40B4-BE49-F238E27FC236}">
                    <a16:creationId xmlns:a16="http://schemas.microsoft.com/office/drawing/2014/main" id="{BD8CEBB7-BAA0-6647-BCEC-DF6E617EE2B2}"/>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0" name="Google Shape;799;p58">
                <a:extLst>
                  <a:ext uri="{FF2B5EF4-FFF2-40B4-BE49-F238E27FC236}">
                    <a16:creationId xmlns:a16="http://schemas.microsoft.com/office/drawing/2014/main" id="{CF65F13B-1553-9F44-B645-BDB735D91BC9}"/>
                  </a:ext>
                </a:extLst>
              </p:cNvPr>
              <p:cNvSpPr/>
              <p:nvPr/>
            </p:nvSpPr>
            <p:spPr>
              <a:xfrm>
                <a:off x="210312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11" name="Google Shape;800;p58">
                <a:extLst>
                  <a:ext uri="{FF2B5EF4-FFF2-40B4-BE49-F238E27FC236}">
                    <a16:creationId xmlns:a16="http://schemas.microsoft.com/office/drawing/2014/main" id="{E2F47FFF-D5D1-954B-849C-750A2C551B1F}"/>
                  </a:ext>
                </a:extLst>
              </p:cNvPr>
              <p:cNvSpPr/>
              <p:nvPr/>
            </p:nvSpPr>
            <p:spPr>
              <a:xfrm>
                <a:off x="333756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12" name="Google Shape;801;p58">
                <a:extLst>
                  <a:ext uri="{FF2B5EF4-FFF2-40B4-BE49-F238E27FC236}">
                    <a16:creationId xmlns:a16="http://schemas.microsoft.com/office/drawing/2014/main" id="{646C999F-795A-A748-BBB6-46BE76F981A3}"/>
                  </a:ext>
                </a:extLst>
              </p:cNvPr>
              <p:cNvSpPr/>
              <p:nvPr/>
            </p:nvSpPr>
            <p:spPr>
              <a:xfrm>
                <a:off x="4572000" y="2834640"/>
                <a:ext cx="395020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immediate</a:t>
                </a:r>
                <a:endParaRPr sz="2800">
                  <a:solidFill>
                    <a:schemeClr val="dk1"/>
                  </a:solidFill>
                  <a:latin typeface="Courier New"/>
                  <a:ea typeface="Courier New"/>
                  <a:cs typeface="Courier New"/>
                  <a:sym typeface="Courier New"/>
                </a:endParaRPr>
              </a:p>
            </p:txBody>
          </p:sp>
        </p:grpSp>
        <p:sp>
          <p:nvSpPr>
            <p:cNvPr id="7" name="Google Shape;802;p58">
              <a:extLst>
                <a:ext uri="{FF2B5EF4-FFF2-40B4-BE49-F238E27FC236}">
                  <a16:creationId xmlns:a16="http://schemas.microsoft.com/office/drawing/2014/main" id="{F006F7B0-038F-DA42-8BDC-6401705ACBB7}"/>
                </a:ext>
              </a:extLst>
            </p:cNvPr>
            <p:cNvSpPr txBox="1"/>
            <p:nvPr/>
          </p:nvSpPr>
          <p:spPr>
            <a:xfrm>
              <a:off x="351069" y="24688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8" name="Google Shape;803;p58">
              <a:extLst>
                <a:ext uri="{FF2B5EF4-FFF2-40B4-BE49-F238E27FC236}">
                  <a16:creationId xmlns:a16="http://schemas.microsoft.com/office/drawing/2014/main" id="{7FFF429F-17F9-D248-BA0C-1E0D95E12641}"/>
                </a:ext>
              </a:extLst>
            </p:cNvPr>
            <p:cNvSpPr txBox="1"/>
            <p:nvPr/>
          </p:nvSpPr>
          <p:spPr>
            <a:xfrm>
              <a:off x="8331927" y="24688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
        <p:nvSpPr>
          <p:cNvPr id="13" name="Google Shape;806;p58">
            <a:extLst>
              <a:ext uri="{FF2B5EF4-FFF2-40B4-BE49-F238E27FC236}">
                <a16:creationId xmlns:a16="http://schemas.microsoft.com/office/drawing/2014/main" id="{825BBA53-457A-7242-BEDC-9AEF8F12336B}"/>
              </a:ext>
            </a:extLst>
          </p:cNvPr>
          <p:cNvSpPr txBox="1">
            <a:spLocks/>
          </p:cNvSpPr>
          <p:nvPr/>
        </p:nvSpPr>
        <p:spPr>
          <a:xfrm>
            <a:off x="609600" y="4295988"/>
            <a:ext cx="8229600" cy="230130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00000"/>
              </a:lnSpc>
              <a:spcBef>
                <a:spcPts val="0"/>
              </a:spcBef>
              <a:buClr>
                <a:schemeClr val="dk1"/>
              </a:buClr>
              <a:buSzPts val="3200"/>
              <a:buFont typeface="Arial"/>
              <a:buChar char="•"/>
            </a:pPr>
            <a:r>
              <a:rPr lang="en-US" sz="2600" dirty="0">
                <a:solidFill>
                  <a:schemeClr val="dk1"/>
                </a:solidFill>
                <a:latin typeface="Courier New"/>
                <a:ea typeface="Courier New"/>
                <a:cs typeface="Courier New"/>
                <a:sym typeface="Courier New"/>
              </a:rPr>
              <a:t>opcode</a:t>
            </a:r>
            <a:r>
              <a:rPr lang="en-US" dirty="0">
                <a:solidFill>
                  <a:schemeClr val="dk1"/>
                </a:solidFill>
                <a:latin typeface="Calibri"/>
                <a:ea typeface="Calibri"/>
                <a:cs typeface="Calibri"/>
                <a:sym typeface="Calibri"/>
              </a:rPr>
              <a:t> </a:t>
            </a:r>
            <a:r>
              <a:rPr lang="en-US" dirty="0" err="1">
                <a:solidFill>
                  <a:schemeClr val="dk1"/>
                </a:solidFill>
                <a:latin typeface="Calibri"/>
                <a:ea typeface="Calibri"/>
                <a:cs typeface="Calibri"/>
                <a:sym typeface="Calibri"/>
              </a:rPr>
              <a:t>指定</a:t>
            </a:r>
            <a:r>
              <a:rPr lang="en-US" dirty="0">
                <a:solidFill>
                  <a:schemeClr val="dk1"/>
                </a:solidFill>
                <a:latin typeface="Calibri"/>
                <a:ea typeface="Calibri"/>
                <a:cs typeface="Calibri"/>
                <a:sym typeface="Calibri"/>
              </a:rPr>
              <a:t> </a:t>
            </a:r>
            <a:r>
              <a:rPr lang="en-US" dirty="0" err="1">
                <a:solidFill>
                  <a:schemeClr val="dk1"/>
                </a:solidFill>
                <a:latin typeface="Calibri"/>
                <a:ea typeface="Calibri"/>
                <a:cs typeface="Calibri"/>
                <a:sym typeface="Calibri"/>
              </a:rPr>
              <a:t>是</a:t>
            </a:r>
            <a:r>
              <a:rPr lang="en-US" sz="2600" dirty="0" err="1">
                <a:solidFill>
                  <a:schemeClr val="dk1"/>
                </a:solidFill>
                <a:latin typeface="Courier New"/>
                <a:ea typeface="Courier New"/>
                <a:cs typeface="Courier New"/>
                <a:sym typeface="Courier New"/>
              </a:rPr>
              <a:t>beq</a:t>
            </a:r>
            <a:r>
              <a:rPr lang="en-US" dirty="0">
                <a:solidFill>
                  <a:schemeClr val="dk1"/>
                </a:solidFill>
                <a:latin typeface="Calibri"/>
                <a:ea typeface="Calibri"/>
                <a:cs typeface="Calibri"/>
                <a:sym typeface="Calibri"/>
              </a:rPr>
              <a:t> (4) </a:t>
            </a:r>
            <a:r>
              <a:rPr lang="en-US" dirty="0" err="1">
                <a:solidFill>
                  <a:schemeClr val="dk1"/>
                </a:solidFill>
                <a:latin typeface="Calibri"/>
                <a:ea typeface="Calibri"/>
                <a:cs typeface="Calibri"/>
                <a:sym typeface="Calibri"/>
              </a:rPr>
              <a:t>还是</a:t>
            </a:r>
            <a:r>
              <a:rPr lang="en-US" dirty="0">
                <a:solidFill>
                  <a:schemeClr val="dk1"/>
                </a:solidFill>
                <a:latin typeface="Calibri"/>
                <a:ea typeface="Calibri"/>
                <a:cs typeface="Calibri"/>
                <a:sym typeface="Calibri"/>
              </a:rPr>
              <a:t> </a:t>
            </a:r>
            <a:r>
              <a:rPr lang="en-US" sz="2600" dirty="0" err="1">
                <a:solidFill>
                  <a:schemeClr val="dk1"/>
                </a:solidFill>
                <a:latin typeface="Courier New"/>
                <a:ea typeface="Courier New"/>
                <a:cs typeface="Courier New"/>
                <a:sym typeface="Courier New"/>
              </a:rPr>
              <a:t>bne</a:t>
            </a:r>
            <a:r>
              <a:rPr lang="en-US" dirty="0">
                <a:solidFill>
                  <a:schemeClr val="dk1"/>
                </a:solidFill>
                <a:latin typeface="Calibri"/>
                <a:ea typeface="Calibri"/>
                <a:cs typeface="Calibri"/>
                <a:sym typeface="Calibri"/>
              </a:rPr>
              <a:t> (5)</a:t>
            </a:r>
            <a:endParaRPr lang="en-US" dirty="0"/>
          </a:p>
          <a:p>
            <a:pPr marL="742950" lvl="1" indent="-285750">
              <a:spcBef>
                <a:spcPts val="560"/>
              </a:spcBef>
              <a:buClr>
                <a:schemeClr val="dk1"/>
              </a:buClr>
              <a:buSzPts val="2800"/>
              <a:buFont typeface="Arial"/>
              <a:buChar char="–"/>
            </a:pPr>
            <a:r>
              <a:rPr lang="en-US" sz="2600" dirty="0" err="1">
                <a:solidFill>
                  <a:schemeClr val="dk1"/>
                </a:solidFill>
                <a:latin typeface="Courier New"/>
                <a:ea typeface="Courier New"/>
                <a:cs typeface="Courier New"/>
                <a:sym typeface="Courier New"/>
              </a:rPr>
              <a:t>rs</a:t>
            </a:r>
            <a:r>
              <a:rPr lang="en-US" sz="2800" dirty="0">
                <a:solidFill>
                  <a:schemeClr val="dk1"/>
                </a:solidFill>
                <a:latin typeface="Calibri"/>
                <a:ea typeface="Calibri"/>
                <a:cs typeface="Calibri"/>
                <a:sym typeface="Calibri"/>
              </a:rPr>
              <a:t> </a:t>
            </a:r>
            <a:r>
              <a:rPr lang="zh-CN" altLang="en-US" sz="2800" dirty="0">
                <a:solidFill>
                  <a:schemeClr val="dk1"/>
                </a:solidFill>
                <a:latin typeface="Calibri"/>
                <a:ea typeface="Calibri"/>
                <a:cs typeface="Calibri"/>
                <a:sym typeface="Calibri"/>
              </a:rPr>
              <a:t>，</a:t>
            </a:r>
            <a:r>
              <a:rPr lang="en-US" sz="2800" dirty="0">
                <a:solidFill>
                  <a:schemeClr val="dk1"/>
                </a:solidFill>
                <a:latin typeface="Calibri"/>
                <a:ea typeface="Calibri"/>
                <a:cs typeface="Calibri"/>
                <a:sym typeface="Calibri"/>
              </a:rPr>
              <a:t> </a:t>
            </a:r>
            <a:r>
              <a:rPr lang="en-US" sz="2600" dirty="0">
                <a:solidFill>
                  <a:schemeClr val="dk1"/>
                </a:solidFill>
                <a:latin typeface="Courier New"/>
                <a:ea typeface="Courier New"/>
                <a:cs typeface="Courier New"/>
                <a:sym typeface="Courier New"/>
              </a:rPr>
              <a:t>rt</a:t>
            </a:r>
            <a:r>
              <a:rPr lang="en-US" sz="2800" dirty="0">
                <a:solidFill>
                  <a:schemeClr val="dk1"/>
                </a:solidFill>
                <a:latin typeface="Calibri"/>
                <a:ea typeface="Calibri"/>
                <a:cs typeface="Calibri"/>
                <a:sym typeface="Calibri"/>
              </a:rPr>
              <a:t> </a:t>
            </a:r>
            <a:r>
              <a:rPr lang="en-US" sz="2800" dirty="0" err="1">
                <a:solidFill>
                  <a:schemeClr val="dk1"/>
                </a:solidFill>
                <a:latin typeface="Calibri"/>
                <a:ea typeface="Calibri"/>
                <a:cs typeface="Calibri"/>
                <a:sym typeface="Calibri"/>
              </a:rPr>
              <a:t>用来指定两个寄存器</a:t>
            </a:r>
            <a:endParaRPr lang="en-US" dirty="0"/>
          </a:p>
          <a:p>
            <a:pPr marL="742950" lvl="1" indent="-285750">
              <a:spcBef>
                <a:spcPts val="560"/>
              </a:spcBef>
              <a:buClr>
                <a:srgbClr val="FF0000"/>
              </a:buClr>
              <a:buSzPts val="2800"/>
              <a:buFont typeface="Arial"/>
              <a:buChar char="–"/>
            </a:pPr>
            <a:r>
              <a:rPr lang="en-US" sz="2800" dirty="0" err="1">
                <a:solidFill>
                  <a:srgbClr val="FF0000"/>
                </a:solidFill>
                <a:latin typeface="Calibri"/>
                <a:ea typeface="Calibri"/>
                <a:cs typeface="Calibri"/>
                <a:sym typeface="Calibri"/>
              </a:rPr>
              <a:t>使用</a:t>
            </a:r>
            <a:r>
              <a:rPr lang="en-US" sz="2800" dirty="0">
                <a:solidFill>
                  <a:srgbClr val="FF0000"/>
                </a:solidFill>
                <a:latin typeface="Calibri"/>
                <a:ea typeface="Calibri"/>
                <a:cs typeface="Calibri"/>
                <a:sym typeface="Calibri"/>
              </a:rPr>
              <a:t> </a:t>
            </a:r>
            <a:r>
              <a:rPr lang="en-US" sz="2600" dirty="0" err="1">
                <a:solidFill>
                  <a:srgbClr val="FF0000"/>
                </a:solidFill>
                <a:latin typeface="Courier New"/>
                <a:ea typeface="Courier New"/>
                <a:cs typeface="Courier New"/>
                <a:sym typeface="Courier New"/>
              </a:rPr>
              <a:t>immediate</a:t>
            </a:r>
            <a:r>
              <a:rPr lang="en-US" sz="2800" dirty="0" err="1">
                <a:solidFill>
                  <a:srgbClr val="FF0000"/>
                </a:solidFill>
                <a:latin typeface="Calibri"/>
                <a:ea typeface="Calibri"/>
                <a:cs typeface="Calibri"/>
                <a:sym typeface="Calibri"/>
              </a:rPr>
              <a:t>指定地址</a:t>
            </a:r>
            <a:r>
              <a:rPr lang="en-US" sz="2800" dirty="0">
                <a:solidFill>
                  <a:srgbClr val="FF0000"/>
                </a:solidFill>
                <a:latin typeface="Calibri"/>
                <a:ea typeface="Calibri"/>
                <a:cs typeface="Calibri"/>
                <a:sym typeface="Calibri"/>
              </a:rPr>
              <a:t>?</a:t>
            </a:r>
            <a:r>
              <a:rPr lang="zh-CN" altLang="en-US" sz="2800" dirty="0">
                <a:solidFill>
                  <a:srgbClr val="FF0000"/>
                </a:solidFill>
                <a:latin typeface="Calibri"/>
                <a:ea typeface="Calibri"/>
                <a:cs typeface="Calibri"/>
                <a:sym typeface="Calibri"/>
              </a:rPr>
              <a:t> </a:t>
            </a:r>
            <a:r>
              <a:rPr lang="en-US" altLang="zh-CN" sz="2800" dirty="0">
                <a:solidFill>
                  <a:srgbClr val="FF0000"/>
                </a:solidFill>
                <a:latin typeface="Calibri"/>
                <a:ea typeface="Calibri"/>
                <a:cs typeface="Calibri"/>
                <a:sym typeface="Calibri"/>
              </a:rPr>
              <a:t>(PC</a:t>
            </a:r>
            <a:r>
              <a:rPr lang="zh-CN" altLang="en-US" sz="2800" dirty="0">
                <a:solidFill>
                  <a:srgbClr val="FF0000"/>
                </a:solidFill>
                <a:latin typeface="Calibri"/>
                <a:ea typeface="Calibri"/>
                <a:cs typeface="Calibri"/>
                <a:sym typeface="Calibri"/>
              </a:rPr>
              <a:t>相对跳转，循环的跳转一般在一个比较小的范围）</a:t>
            </a:r>
            <a:endParaRPr lang="en-US" sz="2800" dirty="0">
              <a:solidFill>
                <a:srgbClr val="FF0000"/>
              </a:solidFill>
              <a:latin typeface="Calibri"/>
              <a:ea typeface="Calibri"/>
              <a:cs typeface="Calibri"/>
              <a:sym typeface="Calibri"/>
            </a:endParaRPr>
          </a:p>
        </p:txBody>
      </p:sp>
    </p:spTree>
    <p:extLst>
      <p:ext uri="{BB962C8B-B14F-4D97-AF65-F5344CB8AC3E}">
        <p14:creationId xmlns:p14="http://schemas.microsoft.com/office/powerpoint/2010/main" val="3509341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BD635-636C-8744-B0A6-DA36BED2CF32}"/>
              </a:ext>
            </a:extLst>
          </p:cNvPr>
          <p:cNvSpPr>
            <a:spLocks noGrp="1"/>
          </p:cNvSpPr>
          <p:nvPr>
            <p:ph type="title"/>
          </p:nvPr>
        </p:nvSpPr>
        <p:spPr/>
        <p:txBody>
          <a:bodyPr/>
          <a:lstStyle/>
          <a:p>
            <a:r>
              <a:rPr lang="en-US" altLang="zh-CN" dirty="0"/>
              <a:t>MIPS</a:t>
            </a:r>
            <a:r>
              <a:rPr lang="zh-CN" altLang="en-US" dirty="0"/>
              <a:t>的指令格式</a:t>
            </a:r>
            <a:endParaRPr lang="en-US" dirty="0"/>
          </a:p>
        </p:txBody>
      </p:sp>
      <p:sp>
        <p:nvSpPr>
          <p:cNvPr id="3" name="Content Placeholder 2">
            <a:extLst>
              <a:ext uri="{FF2B5EF4-FFF2-40B4-BE49-F238E27FC236}">
                <a16:creationId xmlns:a16="http://schemas.microsoft.com/office/drawing/2014/main" id="{CD176BA0-0B12-BA4F-B615-1748A9A523FD}"/>
              </a:ext>
            </a:extLst>
          </p:cNvPr>
          <p:cNvSpPr>
            <a:spLocks noGrp="1"/>
          </p:cNvSpPr>
          <p:nvPr>
            <p:ph idx="1"/>
          </p:nvPr>
        </p:nvSpPr>
        <p:spPr/>
        <p:txBody>
          <a:bodyPr/>
          <a:lstStyle/>
          <a:p>
            <a:r>
              <a:rPr lang="zh-CN" altLang="en-US" dirty="0"/>
              <a:t>每一条指令是</a:t>
            </a:r>
            <a:r>
              <a:rPr lang="en-US" altLang="zh-CN" dirty="0"/>
              <a:t>32</a:t>
            </a:r>
            <a:r>
              <a:rPr lang="zh-CN" altLang="en-US" dirty="0"/>
              <a:t>位，</a:t>
            </a:r>
            <a:r>
              <a:rPr lang="en-US" altLang="zh-CN" dirty="0"/>
              <a:t>4</a:t>
            </a:r>
            <a:r>
              <a:rPr lang="zh-CN" altLang="en-US" dirty="0"/>
              <a:t>个字节（</a:t>
            </a:r>
            <a:r>
              <a:rPr lang="en-US" altLang="zh-CN" dirty="0"/>
              <a:t>1</a:t>
            </a:r>
            <a:r>
              <a:rPr lang="zh-CN" altLang="en-US" dirty="0"/>
              <a:t>个字）</a:t>
            </a:r>
            <a:endParaRPr lang="en-US" altLang="zh-CN" dirty="0"/>
          </a:p>
          <a:p>
            <a:endParaRPr lang="en-US" dirty="0"/>
          </a:p>
          <a:p>
            <a:endParaRPr lang="en-US" dirty="0"/>
          </a:p>
          <a:p>
            <a:r>
              <a:rPr lang="zh-CN" altLang="en-US" dirty="0"/>
              <a:t>指令格式将</a:t>
            </a:r>
            <a:r>
              <a:rPr lang="en-US" altLang="zh-CN" dirty="0"/>
              <a:t>32</a:t>
            </a:r>
            <a:r>
              <a:rPr lang="zh-CN" altLang="en-US" dirty="0"/>
              <a:t>位分为不同的“域”，就是不同的部分</a:t>
            </a:r>
            <a:endParaRPr lang="en-US" altLang="zh-CN" dirty="0"/>
          </a:p>
          <a:p>
            <a:r>
              <a:rPr lang="zh-CN" altLang="en-US" dirty="0"/>
              <a:t>定义了三种指令的格式</a:t>
            </a:r>
            <a:endParaRPr lang="en-US" altLang="zh-CN" dirty="0"/>
          </a:p>
          <a:p>
            <a:r>
              <a:rPr lang="en-US" altLang="zh-CN" dirty="0"/>
              <a:t>-</a:t>
            </a:r>
            <a:r>
              <a:rPr lang="zh-CN" altLang="en-US" dirty="0"/>
              <a:t> </a:t>
            </a:r>
            <a:r>
              <a:rPr lang="en-US" altLang="zh-CN" dirty="0"/>
              <a:t>R-</a:t>
            </a:r>
            <a:r>
              <a:rPr lang="zh-CN" altLang="en-US" dirty="0"/>
              <a:t>格式  </a:t>
            </a:r>
            <a:r>
              <a:rPr lang="en-US" altLang="zh-CN" dirty="0"/>
              <a:t>I-</a:t>
            </a:r>
            <a:r>
              <a:rPr lang="zh-CN" altLang="en-US" dirty="0"/>
              <a:t>格式   </a:t>
            </a:r>
            <a:r>
              <a:rPr lang="en-US" altLang="zh-CN" dirty="0"/>
              <a:t>J-</a:t>
            </a:r>
            <a:r>
              <a:rPr lang="zh-CN" altLang="en-US" dirty="0"/>
              <a:t>格式</a:t>
            </a:r>
            <a:endParaRPr lang="en-US" dirty="0"/>
          </a:p>
        </p:txBody>
      </p:sp>
      <p:grpSp>
        <p:nvGrpSpPr>
          <p:cNvPr id="4" name="Google Shape;262;p34">
            <a:extLst>
              <a:ext uri="{FF2B5EF4-FFF2-40B4-BE49-F238E27FC236}">
                <a16:creationId xmlns:a16="http://schemas.microsoft.com/office/drawing/2014/main" id="{3A12A2AF-3C9F-5845-BDAA-BAA3A53D8391}"/>
              </a:ext>
            </a:extLst>
          </p:cNvPr>
          <p:cNvGrpSpPr/>
          <p:nvPr/>
        </p:nvGrpSpPr>
        <p:grpSpPr>
          <a:xfrm>
            <a:off x="342689" y="1484784"/>
            <a:ext cx="8349858" cy="918895"/>
            <a:chOff x="351068" y="2468880"/>
            <a:chExt cx="8349858" cy="918895"/>
          </a:xfrm>
        </p:grpSpPr>
        <p:sp>
          <p:nvSpPr>
            <p:cNvPr id="5" name="Google Shape;263;p34">
              <a:extLst>
                <a:ext uri="{FF2B5EF4-FFF2-40B4-BE49-F238E27FC236}">
                  <a16:creationId xmlns:a16="http://schemas.microsoft.com/office/drawing/2014/main" id="{8F73DC71-865D-014D-A354-012A831F819C}"/>
                </a:ext>
              </a:extLst>
            </p:cNvPr>
            <p:cNvSpPr txBox="1"/>
            <p:nvPr/>
          </p:nvSpPr>
          <p:spPr>
            <a:xfrm>
              <a:off x="351068" y="2469862"/>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6" name="Google Shape;264;p34">
              <a:extLst>
                <a:ext uri="{FF2B5EF4-FFF2-40B4-BE49-F238E27FC236}">
                  <a16:creationId xmlns:a16="http://schemas.microsoft.com/office/drawing/2014/main" id="{0E0CF314-C7C2-B249-B60D-2DDBD30C8BF9}"/>
                </a:ext>
              </a:extLst>
            </p:cNvPr>
            <p:cNvSpPr txBox="1"/>
            <p:nvPr/>
          </p:nvSpPr>
          <p:spPr>
            <a:xfrm>
              <a:off x="8331926" y="24688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sp>
          <p:nvSpPr>
            <p:cNvPr id="7" name="Google Shape;265;p34">
              <a:extLst>
                <a:ext uri="{FF2B5EF4-FFF2-40B4-BE49-F238E27FC236}">
                  <a16:creationId xmlns:a16="http://schemas.microsoft.com/office/drawing/2014/main" id="{C95345BB-B9F8-014F-8AA2-1D89303849DA}"/>
                </a:ext>
              </a:extLst>
            </p:cNvPr>
            <p:cNvSpPr/>
            <p:nvPr/>
          </p:nvSpPr>
          <p:spPr>
            <a:xfrm>
              <a:off x="621760" y="2930575"/>
              <a:ext cx="7900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dk1"/>
                </a:solidFill>
                <a:latin typeface="Courier New"/>
                <a:ea typeface="Courier New"/>
                <a:cs typeface="Courier New"/>
                <a:sym typeface="Courier New"/>
              </a:endParaRPr>
            </a:p>
          </p:txBody>
        </p:sp>
      </p:grpSp>
    </p:spTree>
    <p:extLst>
      <p:ext uri="{BB962C8B-B14F-4D97-AF65-F5344CB8AC3E}">
        <p14:creationId xmlns:p14="http://schemas.microsoft.com/office/powerpoint/2010/main" val="1312455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C177E-F57D-4942-9FF3-E75FCDA27554}"/>
              </a:ext>
            </a:extLst>
          </p:cNvPr>
          <p:cNvSpPr>
            <a:spLocks noGrp="1"/>
          </p:cNvSpPr>
          <p:nvPr>
            <p:ph type="title"/>
          </p:nvPr>
        </p:nvSpPr>
        <p:spPr/>
        <p:txBody>
          <a:bodyPr/>
          <a:lstStyle/>
          <a:p>
            <a:r>
              <a:rPr lang="en-US" altLang="zh-CN" dirty="0"/>
              <a:t>PC</a:t>
            </a:r>
            <a:r>
              <a:rPr lang="zh-CN" altLang="en-US" dirty="0"/>
              <a:t>相对跳转寻址</a:t>
            </a:r>
            <a:endParaRPr lang="en-US" dirty="0"/>
          </a:p>
        </p:txBody>
      </p:sp>
      <p:sp>
        <p:nvSpPr>
          <p:cNvPr id="4" name="Google Shape;821;p60">
            <a:extLst>
              <a:ext uri="{FF2B5EF4-FFF2-40B4-BE49-F238E27FC236}">
                <a16:creationId xmlns:a16="http://schemas.microsoft.com/office/drawing/2014/main" id="{01D7E965-5CDD-614A-A017-CA251C4CE91F}"/>
              </a:ext>
            </a:extLst>
          </p:cNvPr>
          <p:cNvSpPr txBox="1">
            <a:spLocks/>
          </p:cNvSpPr>
          <p:nvPr/>
        </p:nvSpPr>
        <p:spPr>
          <a:xfrm>
            <a:off x="457200" y="2620600"/>
            <a:ext cx="8229600" cy="256100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rgbClr val="FF0000"/>
              </a:buClr>
              <a:buSzPts val="3200"/>
              <a:buFont typeface="Arial"/>
              <a:buChar char="•"/>
            </a:pPr>
            <a:r>
              <a:rPr lang="en-US" sz="3200" dirty="0">
                <a:solidFill>
                  <a:srgbClr val="FF0000"/>
                </a:solidFill>
                <a:latin typeface="Calibri"/>
                <a:ea typeface="Calibri"/>
                <a:cs typeface="Calibri"/>
                <a:sym typeface="Calibri"/>
              </a:rPr>
              <a:t>PC-Relative Addressing:</a:t>
            </a:r>
            <a:r>
              <a:rPr lang="en-US" sz="3200" dirty="0">
                <a:solidFill>
                  <a:schemeClr val="dk1"/>
                </a:solidFill>
                <a:latin typeface="Calibri"/>
                <a:ea typeface="Calibri"/>
                <a:cs typeface="Calibri"/>
                <a:sym typeface="Calibri"/>
              </a:rPr>
              <a:t>  </a:t>
            </a:r>
            <a:r>
              <a:rPr lang="en-US" sz="3200" dirty="0" err="1">
                <a:solidFill>
                  <a:schemeClr val="dk1"/>
                </a:solidFill>
                <a:latin typeface="Calibri"/>
                <a:ea typeface="Calibri"/>
                <a:cs typeface="Calibri"/>
                <a:sym typeface="Calibri"/>
              </a:rPr>
              <a:t>使用立即数作为补码</a:t>
            </a:r>
            <a:r>
              <a:rPr lang="zh-CN" altLang="en-US" sz="3200" dirty="0">
                <a:solidFill>
                  <a:schemeClr val="dk1"/>
                </a:solidFill>
                <a:latin typeface="Calibri"/>
                <a:ea typeface="Calibri"/>
                <a:cs typeface="Calibri"/>
                <a:sym typeface="Calibri"/>
              </a:rPr>
              <a:t>，用作在</a:t>
            </a:r>
            <a:r>
              <a:rPr lang="en-US" altLang="zh-CN" sz="3200" dirty="0">
                <a:solidFill>
                  <a:schemeClr val="dk1"/>
                </a:solidFill>
                <a:latin typeface="Calibri"/>
                <a:ea typeface="Calibri"/>
                <a:cs typeface="Calibri"/>
                <a:sym typeface="Calibri"/>
              </a:rPr>
              <a:t>PC</a:t>
            </a:r>
            <a:r>
              <a:rPr lang="zh-CN" altLang="en-US" sz="3200" dirty="0">
                <a:solidFill>
                  <a:schemeClr val="dk1"/>
                </a:solidFill>
                <a:latin typeface="Calibri"/>
                <a:ea typeface="Calibri"/>
                <a:cs typeface="Calibri"/>
                <a:sym typeface="Calibri"/>
              </a:rPr>
              <a:t>上的偏移</a:t>
            </a:r>
            <a:endParaRPr lang="en-US" dirty="0">
              <a:solidFill>
                <a:schemeClr val="dk1"/>
              </a:solidFill>
              <a:latin typeface="Calibri"/>
              <a:ea typeface="Calibri"/>
              <a:cs typeface="Calibri"/>
              <a:sym typeface="Calibri"/>
            </a:endParaRPr>
          </a:p>
          <a:p>
            <a:pPr marL="342900" indent="-342900">
              <a:spcBef>
                <a:spcPts val="560"/>
              </a:spcBef>
              <a:buClr>
                <a:schemeClr val="dk1"/>
              </a:buClr>
              <a:buSzPts val="3200"/>
              <a:buFont typeface="Arial"/>
              <a:buChar char="•"/>
            </a:pPr>
            <a:r>
              <a:rPr lang="en-US" dirty="0" err="1"/>
              <a:t>类似于</a:t>
            </a:r>
            <a:r>
              <a:rPr lang="en-US" dirty="0"/>
              <a:t> </a:t>
            </a:r>
            <a:r>
              <a:rPr lang="en-US" dirty="0" err="1"/>
              <a:t>lw</a:t>
            </a:r>
            <a:r>
              <a:rPr lang="en-US" dirty="0"/>
              <a:t>/</a:t>
            </a:r>
            <a:r>
              <a:rPr lang="en-US" dirty="0" err="1"/>
              <a:t>sw</a:t>
            </a:r>
            <a:r>
              <a:rPr lang="zh-CN" altLang="en-US" dirty="0"/>
              <a:t> 的基址偏移寻址，</a:t>
            </a:r>
            <a:r>
              <a:rPr lang="en-US" dirty="0" err="1"/>
              <a:t>源寄存器</a:t>
            </a:r>
            <a:r>
              <a:rPr lang="en-US" dirty="0"/>
              <a:t> </a:t>
            </a:r>
            <a:r>
              <a:rPr lang="en-US" dirty="0" err="1"/>
              <a:t>为PC</a:t>
            </a:r>
            <a:endParaRPr lang="en-US" dirty="0"/>
          </a:p>
          <a:p>
            <a:pPr marL="342900" indent="-342900">
              <a:spcBef>
                <a:spcPts val="560"/>
              </a:spcBef>
              <a:buClr>
                <a:schemeClr val="dk1"/>
              </a:buClr>
              <a:buSzPts val="3200"/>
              <a:buFont typeface="Arial"/>
              <a:buChar char="•"/>
            </a:pPr>
            <a:r>
              <a:rPr lang="en-US" dirty="0" err="1">
                <a:solidFill>
                  <a:schemeClr val="dk1"/>
                </a:solidFill>
                <a:latin typeface="Calibri"/>
                <a:ea typeface="Calibri"/>
                <a:cs typeface="Calibri"/>
                <a:sym typeface="Calibri"/>
              </a:rPr>
              <a:t>这样可以指定从</a:t>
            </a:r>
            <a:r>
              <a:rPr lang="en-US" altLang="zh-CN" dirty="0" err="1">
                <a:solidFill>
                  <a:schemeClr val="dk1"/>
                </a:solidFill>
                <a:latin typeface="Calibri"/>
                <a:ea typeface="Calibri"/>
                <a:cs typeface="Calibri"/>
                <a:sym typeface="Calibri"/>
              </a:rPr>
              <a:t>PC</a:t>
            </a:r>
            <a:r>
              <a:rPr lang="zh-CN" altLang="en-US" dirty="0">
                <a:solidFill>
                  <a:schemeClr val="dk1"/>
                </a:solidFill>
                <a:latin typeface="Calibri"/>
                <a:ea typeface="Calibri"/>
                <a:cs typeface="Calibri"/>
                <a:sym typeface="Calibri"/>
              </a:rPr>
              <a:t>开始的</a:t>
            </a:r>
            <a:r>
              <a:rPr lang="en-US" dirty="0">
                <a:solidFill>
                  <a:schemeClr val="dk1"/>
                </a:solidFill>
                <a:latin typeface="Calibri"/>
                <a:ea typeface="Calibri"/>
                <a:cs typeface="Calibri"/>
                <a:sym typeface="Calibri"/>
              </a:rPr>
              <a:t> ± 2</a:t>
            </a:r>
            <a:r>
              <a:rPr lang="en-US" baseline="30000" dirty="0">
                <a:solidFill>
                  <a:schemeClr val="dk1"/>
                </a:solidFill>
                <a:latin typeface="Calibri"/>
                <a:ea typeface="Calibri"/>
                <a:cs typeface="Calibri"/>
                <a:sym typeface="Calibri"/>
              </a:rPr>
              <a:t>15</a:t>
            </a:r>
            <a:r>
              <a:rPr lang="en-US" dirty="0">
                <a:solidFill>
                  <a:schemeClr val="dk1"/>
                </a:solidFill>
                <a:latin typeface="Calibri"/>
                <a:ea typeface="Calibri"/>
                <a:cs typeface="Calibri"/>
                <a:sym typeface="Calibri"/>
              </a:rPr>
              <a:t>的地址范围</a:t>
            </a:r>
            <a:endParaRPr lang="en-US" sz="2800" dirty="0">
              <a:solidFill>
                <a:schemeClr val="dk1"/>
              </a:solidFill>
              <a:latin typeface="Calibri"/>
              <a:ea typeface="Calibri"/>
              <a:cs typeface="Calibri"/>
              <a:sym typeface="Calibri"/>
            </a:endParaRPr>
          </a:p>
          <a:p>
            <a:pPr marL="342900" indent="-139700">
              <a:spcBef>
                <a:spcPts val="640"/>
              </a:spcBef>
              <a:buClr>
                <a:schemeClr val="dk1"/>
              </a:buClr>
              <a:buSzPts val="3200"/>
              <a:buFont typeface="Arial"/>
              <a:buNone/>
            </a:pPr>
            <a:endParaRPr lang="en-US" sz="3200" dirty="0">
              <a:solidFill>
                <a:schemeClr val="dk1"/>
              </a:solidFill>
              <a:latin typeface="Calibri"/>
              <a:ea typeface="Calibri"/>
              <a:cs typeface="Calibri"/>
              <a:sym typeface="Calibri"/>
            </a:endParaRPr>
          </a:p>
        </p:txBody>
      </p:sp>
      <p:grpSp>
        <p:nvGrpSpPr>
          <p:cNvPr id="5" name="Google Shape;825;p60">
            <a:extLst>
              <a:ext uri="{FF2B5EF4-FFF2-40B4-BE49-F238E27FC236}">
                <a16:creationId xmlns:a16="http://schemas.microsoft.com/office/drawing/2014/main" id="{5C108606-1097-0842-930A-81B8890DDD60}"/>
              </a:ext>
            </a:extLst>
          </p:cNvPr>
          <p:cNvGrpSpPr/>
          <p:nvPr/>
        </p:nvGrpSpPr>
        <p:grpSpPr>
          <a:xfrm>
            <a:off x="393192" y="1762760"/>
            <a:ext cx="8349858" cy="822960"/>
            <a:chOff x="351069" y="2468880"/>
            <a:chExt cx="8349858" cy="822960"/>
          </a:xfrm>
        </p:grpSpPr>
        <p:grpSp>
          <p:nvGrpSpPr>
            <p:cNvPr id="6" name="Google Shape;826;p60">
              <a:extLst>
                <a:ext uri="{FF2B5EF4-FFF2-40B4-BE49-F238E27FC236}">
                  <a16:creationId xmlns:a16="http://schemas.microsoft.com/office/drawing/2014/main" id="{AA35B17D-F57E-DC4B-B0AC-58C5AFED991B}"/>
                </a:ext>
              </a:extLst>
            </p:cNvPr>
            <p:cNvGrpSpPr/>
            <p:nvPr/>
          </p:nvGrpSpPr>
          <p:grpSpPr>
            <a:xfrm>
              <a:off x="621792" y="2834640"/>
              <a:ext cx="7900308" cy="457200"/>
              <a:chOff x="621792" y="2834640"/>
              <a:chExt cx="7900308" cy="457200"/>
            </a:xfrm>
          </p:grpSpPr>
          <p:sp>
            <p:nvSpPr>
              <p:cNvPr id="9" name="Google Shape;827;p60">
                <a:extLst>
                  <a:ext uri="{FF2B5EF4-FFF2-40B4-BE49-F238E27FC236}">
                    <a16:creationId xmlns:a16="http://schemas.microsoft.com/office/drawing/2014/main" id="{54BE7686-DE8C-914B-926B-FF9CE009B53C}"/>
                  </a:ext>
                </a:extLst>
              </p:cNvPr>
              <p:cNvSpPr/>
              <p:nvPr/>
            </p:nvSpPr>
            <p:spPr>
              <a:xfrm>
                <a:off x="621792" y="283464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0" name="Google Shape;828;p60">
                <a:extLst>
                  <a:ext uri="{FF2B5EF4-FFF2-40B4-BE49-F238E27FC236}">
                    <a16:creationId xmlns:a16="http://schemas.microsoft.com/office/drawing/2014/main" id="{4E53E43C-E604-E34D-A34A-616365629CE6}"/>
                  </a:ext>
                </a:extLst>
              </p:cNvPr>
              <p:cNvSpPr/>
              <p:nvPr/>
            </p:nvSpPr>
            <p:spPr>
              <a:xfrm>
                <a:off x="2103120" y="283464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11" name="Google Shape;829;p60">
                <a:extLst>
                  <a:ext uri="{FF2B5EF4-FFF2-40B4-BE49-F238E27FC236}">
                    <a16:creationId xmlns:a16="http://schemas.microsoft.com/office/drawing/2014/main" id="{3A6FE93E-8E5F-7548-9D08-6B262E0C8BA5}"/>
                  </a:ext>
                </a:extLst>
              </p:cNvPr>
              <p:cNvSpPr/>
              <p:nvPr/>
            </p:nvSpPr>
            <p:spPr>
              <a:xfrm>
                <a:off x="3337560" y="283464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12" name="Google Shape;830;p60">
                <a:extLst>
                  <a:ext uri="{FF2B5EF4-FFF2-40B4-BE49-F238E27FC236}">
                    <a16:creationId xmlns:a16="http://schemas.microsoft.com/office/drawing/2014/main" id="{5E0C8C94-35ED-FF4F-922B-42A50AD3C68E}"/>
                  </a:ext>
                </a:extLst>
              </p:cNvPr>
              <p:cNvSpPr/>
              <p:nvPr/>
            </p:nvSpPr>
            <p:spPr>
              <a:xfrm>
                <a:off x="4572000" y="2834640"/>
                <a:ext cx="39501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immediate</a:t>
                </a:r>
                <a:endParaRPr sz="2800">
                  <a:solidFill>
                    <a:schemeClr val="dk1"/>
                  </a:solidFill>
                  <a:latin typeface="Courier New"/>
                  <a:ea typeface="Courier New"/>
                  <a:cs typeface="Courier New"/>
                  <a:sym typeface="Courier New"/>
                </a:endParaRPr>
              </a:p>
            </p:txBody>
          </p:sp>
        </p:grpSp>
        <p:sp>
          <p:nvSpPr>
            <p:cNvPr id="7" name="Google Shape;831;p60">
              <a:extLst>
                <a:ext uri="{FF2B5EF4-FFF2-40B4-BE49-F238E27FC236}">
                  <a16:creationId xmlns:a16="http://schemas.microsoft.com/office/drawing/2014/main" id="{5E0A9410-A0F3-8846-8D1A-4D3ADC70D008}"/>
                </a:ext>
              </a:extLst>
            </p:cNvPr>
            <p:cNvSpPr txBox="1"/>
            <p:nvPr/>
          </p:nvSpPr>
          <p:spPr>
            <a:xfrm>
              <a:off x="351069" y="2468880"/>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8" name="Google Shape;832;p60">
              <a:extLst>
                <a:ext uri="{FF2B5EF4-FFF2-40B4-BE49-F238E27FC236}">
                  <a16:creationId xmlns:a16="http://schemas.microsoft.com/office/drawing/2014/main" id="{1185D854-4B04-6D4F-BB7D-23D63D57F99D}"/>
                </a:ext>
              </a:extLst>
            </p:cNvPr>
            <p:cNvSpPr txBox="1"/>
            <p:nvPr/>
          </p:nvSpPr>
          <p:spPr>
            <a:xfrm>
              <a:off x="8331927" y="24688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Tree>
    <p:extLst>
      <p:ext uri="{BB962C8B-B14F-4D97-AF65-F5344CB8AC3E}">
        <p14:creationId xmlns:p14="http://schemas.microsoft.com/office/powerpoint/2010/main" val="2311540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35387-388C-744A-841E-1372A73B51D3}"/>
              </a:ext>
            </a:extLst>
          </p:cNvPr>
          <p:cNvSpPr>
            <a:spLocks noGrp="1"/>
          </p:cNvSpPr>
          <p:nvPr>
            <p:ph type="title"/>
          </p:nvPr>
        </p:nvSpPr>
        <p:spPr/>
        <p:txBody>
          <a:bodyPr/>
          <a:lstStyle/>
          <a:p>
            <a:r>
              <a:rPr lang="zh-CN" altLang="en-US" dirty="0"/>
              <a:t>实际地址范围的计算</a:t>
            </a:r>
            <a:endParaRPr lang="en-US" dirty="0"/>
          </a:p>
        </p:txBody>
      </p:sp>
      <p:sp>
        <p:nvSpPr>
          <p:cNvPr id="3" name="Content Placeholder 2">
            <a:extLst>
              <a:ext uri="{FF2B5EF4-FFF2-40B4-BE49-F238E27FC236}">
                <a16:creationId xmlns:a16="http://schemas.microsoft.com/office/drawing/2014/main" id="{D6107FE0-3FB2-D349-9889-5385556AE225}"/>
              </a:ext>
            </a:extLst>
          </p:cNvPr>
          <p:cNvSpPr>
            <a:spLocks noGrp="1"/>
          </p:cNvSpPr>
          <p:nvPr>
            <p:ph idx="1"/>
          </p:nvPr>
        </p:nvSpPr>
        <p:spPr/>
        <p:txBody>
          <a:bodyPr/>
          <a:lstStyle/>
          <a:p>
            <a:r>
              <a:rPr lang="zh-CN" altLang="en-US" dirty="0"/>
              <a:t>实际上</a:t>
            </a:r>
            <a:r>
              <a:rPr lang="en-US" altLang="zh-CN" dirty="0"/>
              <a:t>MIPS</a:t>
            </a:r>
            <a:r>
              <a:rPr lang="zh-CN" altLang="en-US" dirty="0"/>
              <a:t>使用的是固定长度的指令字长，内存是地址寻址的</a:t>
            </a:r>
            <a:endParaRPr lang="en-US" altLang="zh-CN" dirty="0"/>
          </a:p>
          <a:p>
            <a:r>
              <a:rPr lang="zh-CN" altLang="en-US" dirty="0"/>
              <a:t>指令是按照字对齐的，指令的地址总是</a:t>
            </a:r>
            <a:r>
              <a:rPr lang="en-US" altLang="zh-CN" dirty="0"/>
              <a:t>4</a:t>
            </a:r>
            <a:r>
              <a:rPr lang="zh-CN" altLang="en-US" dirty="0"/>
              <a:t>的倍数（末两位为</a:t>
            </a:r>
            <a:r>
              <a:rPr lang="en-US" altLang="zh-CN" dirty="0"/>
              <a:t>0</a:t>
            </a:r>
            <a:r>
              <a:rPr lang="zh-CN" altLang="en-US" dirty="0"/>
              <a:t>）</a:t>
            </a:r>
            <a:endParaRPr lang="en-US" altLang="zh-CN" dirty="0"/>
          </a:p>
          <a:p>
            <a:r>
              <a:rPr lang="en-US" altLang="zh-CN" dirty="0"/>
              <a:t>PC</a:t>
            </a:r>
            <a:r>
              <a:rPr lang="zh-CN" altLang="en-US" dirty="0"/>
              <a:t>总是指向一个指令地址，就可以做类型指针的操作</a:t>
            </a:r>
            <a:endParaRPr lang="en-US" altLang="zh-CN" dirty="0"/>
          </a:p>
          <a:p>
            <a:r>
              <a:rPr lang="zh-CN" altLang="en-US" dirty="0"/>
              <a:t>在指令地址范围计算的时候，可以指定</a:t>
            </a:r>
            <a:r>
              <a:rPr lang="en-US" dirty="0">
                <a:solidFill>
                  <a:srgbClr val="FF0000"/>
                </a:solidFill>
              </a:rPr>
              <a:t>±</a:t>
            </a:r>
            <a:r>
              <a:rPr lang="en-US" dirty="0"/>
              <a:t> </a:t>
            </a:r>
            <a:r>
              <a:rPr lang="en-US" dirty="0">
                <a:solidFill>
                  <a:srgbClr val="FF0000"/>
                </a:solidFill>
              </a:rPr>
              <a:t>2</a:t>
            </a:r>
            <a:r>
              <a:rPr lang="en-US" baseline="30000" dirty="0">
                <a:solidFill>
                  <a:srgbClr val="FF0000"/>
                </a:solidFill>
              </a:rPr>
              <a:t>17</a:t>
            </a:r>
            <a:r>
              <a:rPr lang="zh-CN" altLang="en-US" dirty="0"/>
              <a:t>范围的地址</a:t>
            </a:r>
            <a:endParaRPr lang="en-US" dirty="0"/>
          </a:p>
        </p:txBody>
      </p:sp>
    </p:spTree>
    <p:extLst>
      <p:ext uri="{BB962C8B-B14F-4D97-AF65-F5344CB8AC3E}">
        <p14:creationId xmlns:p14="http://schemas.microsoft.com/office/powerpoint/2010/main" val="31049193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0FEA5-A970-E046-9E62-78209C9E1827}"/>
              </a:ext>
            </a:extLst>
          </p:cNvPr>
          <p:cNvSpPr>
            <a:spLocks noGrp="1"/>
          </p:cNvSpPr>
          <p:nvPr>
            <p:ph type="title"/>
          </p:nvPr>
        </p:nvSpPr>
        <p:spPr/>
        <p:txBody>
          <a:bodyPr/>
          <a:lstStyle/>
          <a:p>
            <a:r>
              <a:rPr lang="zh-CN" altLang="en-US" dirty="0"/>
              <a:t>分支的计算</a:t>
            </a:r>
            <a:endParaRPr lang="en-US" dirty="0"/>
          </a:p>
        </p:txBody>
      </p:sp>
      <p:sp>
        <p:nvSpPr>
          <p:cNvPr id="4" name="Google Shape;848;p62">
            <a:extLst>
              <a:ext uri="{FF2B5EF4-FFF2-40B4-BE49-F238E27FC236}">
                <a16:creationId xmlns:a16="http://schemas.microsoft.com/office/drawing/2014/main" id="{642953D5-8C7B-284B-9ED2-89E6E3CE75CC}"/>
              </a:ext>
            </a:extLst>
          </p:cNvPr>
          <p:cNvSpPr txBox="1">
            <a:spLocks/>
          </p:cNvSpPr>
          <p:nvPr/>
        </p:nvSpPr>
        <p:spPr>
          <a:xfrm>
            <a:off x="457200" y="1600199"/>
            <a:ext cx="8229600" cy="493776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en-US" sz="3200" dirty="0" err="1">
                <a:solidFill>
                  <a:schemeClr val="dk1"/>
                </a:solidFill>
                <a:latin typeface="Calibri"/>
                <a:ea typeface="Calibri"/>
                <a:cs typeface="Calibri"/>
                <a:sym typeface="Calibri"/>
              </a:rPr>
              <a:t>不需要分支</a:t>
            </a:r>
            <a:endParaRPr lang="en-US" dirty="0"/>
          </a:p>
          <a:p>
            <a:pPr marL="742950" lvl="1" indent="-285750">
              <a:spcBef>
                <a:spcPts val="560"/>
              </a:spcBef>
              <a:buClr>
                <a:schemeClr val="dk1"/>
              </a:buClr>
              <a:buSzPts val="2800"/>
              <a:buFont typeface="Arial"/>
              <a:buChar char="–"/>
            </a:pPr>
            <a:r>
              <a:rPr lang="en-US" sz="2800" dirty="0">
                <a:solidFill>
                  <a:schemeClr val="dk1"/>
                </a:solidFill>
                <a:latin typeface="Courier New"/>
                <a:ea typeface="Courier New"/>
                <a:cs typeface="Courier New"/>
                <a:sym typeface="Courier New"/>
              </a:rPr>
              <a:t>PC = PC+4</a:t>
            </a:r>
            <a:endParaRPr lang="en-US" dirty="0"/>
          </a:p>
          <a:p>
            <a:pPr marL="342900" indent="-342900">
              <a:spcBef>
                <a:spcPts val="640"/>
              </a:spcBef>
              <a:buClr>
                <a:schemeClr val="dk1"/>
              </a:buClr>
              <a:buSzPts val="3200"/>
              <a:buFont typeface="Arial"/>
              <a:buChar char="•"/>
            </a:pPr>
            <a:r>
              <a:rPr lang="en-US" sz="3200" dirty="0" err="1">
                <a:solidFill>
                  <a:schemeClr val="dk1"/>
                </a:solidFill>
                <a:latin typeface="Calibri"/>
                <a:ea typeface="Calibri"/>
                <a:cs typeface="Calibri"/>
                <a:sym typeface="Calibri"/>
              </a:rPr>
              <a:t>需要进行分支</a:t>
            </a:r>
            <a:endParaRPr lang="en-US" dirty="0"/>
          </a:p>
          <a:p>
            <a:pPr marL="742950" lvl="1" indent="-285750">
              <a:spcBef>
                <a:spcPts val="560"/>
              </a:spcBef>
              <a:buClr>
                <a:schemeClr val="dk1"/>
              </a:buClr>
              <a:buSzPts val="2800"/>
              <a:buFont typeface="Arial"/>
              <a:buChar char="–"/>
            </a:pPr>
            <a:r>
              <a:rPr lang="en-US" sz="2800" dirty="0">
                <a:solidFill>
                  <a:schemeClr val="dk1"/>
                </a:solidFill>
                <a:latin typeface="Courier New"/>
                <a:ea typeface="Courier New"/>
                <a:cs typeface="Courier New"/>
                <a:sym typeface="Courier New"/>
              </a:rPr>
              <a:t>PC = (PC+4) + (immediate*4)</a:t>
            </a:r>
            <a:endParaRPr lang="en-US" dirty="0"/>
          </a:p>
          <a:p>
            <a:pPr marL="342900" indent="-342900">
              <a:spcBef>
                <a:spcPts val="2400"/>
              </a:spcBef>
              <a:buClr>
                <a:schemeClr val="dk1"/>
              </a:buClr>
              <a:buSzPts val="3200"/>
              <a:buFont typeface="Arial"/>
              <a:buChar char="•"/>
            </a:pPr>
            <a:r>
              <a:rPr lang="en-US" sz="3200" b="1" dirty="0">
                <a:solidFill>
                  <a:schemeClr val="dk1"/>
                </a:solidFill>
                <a:latin typeface="Calibri"/>
                <a:ea typeface="Calibri"/>
                <a:cs typeface="Calibri"/>
                <a:sym typeface="Calibri"/>
              </a:rPr>
              <a:t>Observations:</a:t>
            </a:r>
            <a:endParaRPr lang="en-US" dirty="0"/>
          </a:p>
          <a:p>
            <a:pPr marL="742950" lvl="1" indent="-285750">
              <a:spcBef>
                <a:spcPts val="560"/>
              </a:spcBef>
              <a:buClr>
                <a:schemeClr val="dk1"/>
              </a:buClr>
              <a:buSzPts val="2800"/>
              <a:buFont typeface="Arial"/>
              <a:buChar char="–"/>
            </a:pPr>
            <a:r>
              <a:rPr lang="en-US" sz="2600" dirty="0">
                <a:solidFill>
                  <a:schemeClr val="dk1"/>
                </a:solidFill>
                <a:latin typeface="Courier New"/>
                <a:ea typeface="Courier New"/>
                <a:cs typeface="Courier New"/>
                <a:sym typeface="Courier New"/>
              </a:rPr>
              <a:t>immediate</a:t>
            </a:r>
            <a:r>
              <a:rPr lang="en-US" sz="2800" dirty="0">
                <a:solidFill>
                  <a:schemeClr val="dk1"/>
                </a:solidFill>
                <a:latin typeface="Calibri"/>
                <a:ea typeface="Calibri"/>
                <a:cs typeface="Calibri"/>
                <a:sym typeface="Calibri"/>
              </a:rPr>
              <a:t> </a:t>
            </a:r>
            <a:r>
              <a:rPr lang="en-US" sz="2800" dirty="0" err="1">
                <a:solidFill>
                  <a:schemeClr val="dk1"/>
                </a:solidFill>
                <a:latin typeface="Calibri"/>
                <a:ea typeface="Calibri"/>
                <a:cs typeface="Calibri"/>
                <a:sym typeface="Calibri"/>
              </a:rPr>
              <a:t>为向前</a:t>
            </a:r>
            <a:r>
              <a:rPr lang="zh-CN" altLang="en-US" sz="2800" dirty="0">
                <a:solidFill>
                  <a:schemeClr val="dk1"/>
                </a:solidFill>
                <a:latin typeface="Calibri"/>
                <a:ea typeface="Calibri"/>
                <a:cs typeface="Calibri"/>
                <a:sym typeface="Calibri"/>
              </a:rPr>
              <a:t>（</a:t>
            </a:r>
            <a:r>
              <a:rPr lang="en-US" altLang="zh-CN" sz="2800" dirty="0">
                <a:solidFill>
                  <a:schemeClr val="dk1"/>
                </a:solidFill>
                <a:latin typeface="Calibri"/>
                <a:ea typeface="Calibri"/>
                <a:cs typeface="Calibri"/>
                <a:sym typeface="Calibri"/>
              </a:rPr>
              <a:t>+</a:t>
            </a:r>
            <a:r>
              <a:rPr lang="zh-CN" altLang="en-US" sz="2800" dirty="0">
                <a:solidFill>
                  <a:schemeClr val="dk1"/>
                </a:solidFill>
                <a:latin typeface="Calibri"/>
                <a:ea typeface="Calibri"/>
                <a:cs typeface="Calibri"/>
                <a:sym typeface="Calibri"/>
              </a:rPr>
              <a:t>），或者向后（</a:t>
            </a:r>
            <a:r>
              <a:rPr lang="en-US" altLang="zh-CN" sz="2800" dirty="0">
                <a:solidFill>
                  <a:schemeClr val="dk1"/>
                </a:solidFill>
                <a:latin typeface="Calibri"/>
                <a:ea typeface="Calibri"/>
                <a:cs typeface="Calibri"/>
                <a:sym typeface="Calibri"/>
              </a:rPr>
              <a:t>-</a:t>
            </a:r>
            <a:r>
              <a:rPr lang="zh-CN" altLang="en-US" sz="2800" dirty="0">
                <a:solidFill>
                  <a:schemeClr val="dk1"/>
                </a:solidFill>
                <a:latin typeface="Calibri"/>
                <a:ea typeface="Calibri"/>
                <a:cs typeface="Calibri"/>
                <a:sym typeface="Calibri"/>
              </a:rPr>
              <a:t>）的指令的数目</a:t>
            </a:r>
            <a:endParaRPr lang="en-US" dirty="0"/>
          </a:p>
          <a:p>
            <a:pPr marL="742950" lvl="1" indent="-285750">
              <a:spcBef>
                <a:spcPts val="560"/>
              </a:spcBef>
              <a:buClr>
                <a:schemeClr val="dk1"/>
              </a:buClr>
              <a:buSzPts val="2800"/>
              <a:buFont typeface="Arial"/>
              <a:buChar char="–"/>
            </a:pPr>
            <a:r>
              <a:rPr lang="en-US" sz="2800" dirty="0" err="1">
                <a:solidFill>
                  <a:schemeClr val="dk1"/>
                </a:solidFill>
                <a:latin typeface="Calibri"/>
                <a:ea typeface="Calibri"/>
                <a:cs typeface="Calibri"/>
                <a:sym typeface="Calibri"/>
              </a:rPr>
              <a:t>偏移地址总是从</a:t>
            </a:r>
            <a:r>
              <a:rPr lang="en-US" sz="2800" dirty="0">
                <a:solidFill>
                  <a:schemeClr val="dk1"/>
                </a:solidFill>
                <a:latin typeface="Calibri"/>
                <a:ea typeface="Calibri"/>
                <a:cs typeface="Calibri"/>
                <a:sym typeface="Calibri"/>
              </a:rPr>
              <a:t> </a:t>
            </a:r>
            <a:r>
              <a:rPr lang="en-US" sz="2600" dirty="0">
                <a:solidFill>
                  <a:schemeClr val="dk1"/>
                </a:solidFill>
                <a:latin typeface="Courier New"/>
                <a:ea typeface="Courier New"/>
                <a:cs typeface="Courier New"/>
                <a:sym typeface="Courier New"/>
              </a:rPr>
              <a:t>PC+4</a:t>
            </a:r>
            <a:r>
              <a:rPr lang="en-US" sz="2800" dirty="0">
                <a:solidFill>
                  <a:schemeClr val="dk1"/>
                </a:solidFill>
                <a:latin typeface="Calibri"/>
                <a:ea typeface="Calibri"/>
                <a:cs typeface="Calibri"/>
                <a:sym typeface="Calibri"/>
              </a:rPr>
              <a:t> </a:t>
            </a:r>
            <a:r>
              <a:rPr lang="en-US" sz="2800" dirty="0" err="1">
                <a:solidFill>
                  <a:schemeClr val="dk1"/>
                </a:solidFill>
                <a:latin typeface="Calibri"/>
                <a:ea typeface="Calibri"/>
                <a:cs typeface="Calibri"/>
                <a:sym typeface="Calibri"/>
              </a:rPr>
              <a:t>开始</a:t>
            </a:r>
            <a:endParaRPr lang="en-US" sz="280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64961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4F516-D669-3B46-8663-B0A08DF8AC73}"/>
              </a:ext>
            </a:extLst>
          </p:cNvPr>
          <p:cNvSpPr>
            <a:spLocks noGrp="1"/>
          </p:cNvSpPr>
          <p:nvPr>
            <p:ph type="title"/>
          </p:nvPr>
        </p:nvSpPr>
        <p:spPr/>
        <p:txBody>
          <a:bodyPr/>
          <a:lstStyle/>
          <a:p>
            <a:r>
              <a:rPr lang="zh-CN" altLang="en-US"/>
              <a:t>分支举例</a:t>
            </a:r>
            <a:endParaRPr lang="en-US"/>
          </a:p>
        </p:txBody>
      </p:sp>
      <p:sp>
        <p:nvSpPr>
          <p:cNvPr id="5" name="Google Shape;857;p63">
            <a:extLst>
              <a:ext uri="{FF2B5EF4-FFF2-40B4-BE49-F238E27FC236}">
                <a16:creationId xmlns:a16="http://schemas.microsoft.com/office/drawing/2014/main" id="{396AEAAE-A715-894B-A0A0-6BE0425D5F6B}"/>
              </a:ext>
            </a:extLst>
          </p:cNvPr>
          <p:cNvSpPr txBox="1">
            <a:spLocks/>
          </p:cNvSpPr>
          <p:nvPr/>
        </p:nvSpPr>
        <p:spPr>
          <a:xfrm>
            <a:off x="457200" y="1600200"/>
            <a:ext cx="8229600" cy="493776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2960"/>
              <a:buFont typeface="Arial"/>
              <a:buChar char="•"/>
            </a:pPr>
            <a:r>
              <a:rPr lang="en-US" sz="2960">
                <a:solidFill>
                  <a:schemeClr val="dk1"/>
                </a:solidFill>
                <a:latin typeface="Calibri"/>
                <a:ea typeface="Calibri"/>
                <a:cs typeface="Calibri"/>
                <a:sym typeface="Calibri"/>
              </a:rPr>
              <a:t>MIPS Code:</a:t>
            </a:r>
            <a:endParaRPr lang="en-US"/>
          </a:p>
          <a:p>
            <a:pPr marL="742950" lvl="1" indent="-285750">
              <a:spcBef>
                <a:spcPts val="518"/>
              </a:spcBef>
              <a:buClr>
                <a:schemeClr val="dk1"/>
              </a:buClr>
              <a:buFont typeface="Arial"/>
              <a:buNone/>
            </a:pPr>
            <a:r>
              <a:rPr lang="en-US" sz="2590">
                <a:solidFill>
                  <a:schemeClr val="dk1"/>
                </a:solidFill>
                <a:latin typeface="Courier New"/>
                <a:ea typeface="Courier New"/>
                <a:cs typeface="Courier New"/>
                <a:sym typeface="Courier New"/>
              </a:rPr>
              <a:t>	</a:t>
            </a:r>
            <a:r>
              <a:rPr lang="en-US" sz="2590">
                <a:solidFill>
                  <a:schemeClr val="accent4"/>
                </a:solidFill>
                <a:latin typeface="Courier New"/>
                <a:ea typeface="Courier New"/>
                <a:cs typeface="Courier New"/>
                <a:sym typeface="Courier New"/>
              </a:rPr>
              <a:t>Loop:</a:t>
            </a:r>
            <a:r>
              <a:rPr lang="en-US" sz="2220">
                <a:solidFill>
                  <a:schemeClr val="accent4"/>
                </a:solidFill>
                <a:latin typeface="Courier New"/>
                <a:ea typeface="Courier New"/>
                <a:cs typeface="Courier New"/>
                <a:sym typeface="Courier New"/>
              </a:rPr>
              <a:t> </a:t>
            </a:r>
            <a:r>
              <a:rPr lang="en-US" sz="2590" b="1">
                <a:solidFill>
                  <a:srgbClr val="FF0000"/>
                </a:solidFill>
                <a:latin typeface="Courier New"/>
                <a:ea typeface="Courier New"/>
                <a:cs typeface="Courier New"/>
                <a:sym typeface="Courier New"/>
              </a:rPr>
              <a:t>beq   $9,$0,</a:t>
            </a:r>
            <a:r>
              <a:rPr lang="en-US" sz="2590" b="1">
                <a:solidFill>
                  <a:schemeClr val="accent6"/>
                </a:solidFill>
                <a:latin typeface="Courier New"/>
                <a:ea typeface="Courier New"/>
                <a:cs typeface="Courier New"/>
                <a:sym typeface="Courier New"/>
              </a:rPr>
              <a:t>End</a:t>
            </a:r>
            <a:br>
              <a:rPr lang="en-US" sz="2590" u="sng">
                <a:solidFill>
                  <a:schemeClr val="accent2"/>
                </a:solidFill>
                <a:latin typeface="Courier New"/>
                <a:ea typeface="Courier New"/>
                <a:cs typeface="Courier New"/>
                <a:sym typeface="Courier New"/>
              </a:rPr>
            </a:br>
            <a:r>
              <a:rPr lang="en-US" sz="2590">
                <a:solidFill>
                  <a:schemeClr val="accent2"/>
                </a:solidFill>
                <a:latin typeface="Courier New"/>
                <a:ea typeface="Courier New"/>
                <a:cs typeface="Courier New"/>
                <a:sym typeface="Courier New"/>
              </a:rPr>
              <a:t>      </a:t>
            </a:r>
            <a:r>
              <a:rPr lang="en-US" sz="2590">
                <a:solidFill>
                  <a:schemeClr val="dk1"/>
                </a:solidFill>
                <a:latin typeface="Courier New"/>
                <a:ea typeface="Courier New"/>
                <a:cs typeface="Courier New"/>
                <a:sym typeface="Courier New"/>
              </a:rPr>
              <a:t>addu  $8,$8,$10</a:t>
            </a:r>
            <a:br>
              <a:rPr lang="en-US" sz="2590">
                <a:solidFill>
                  <a:schemeClr val="dk1"/>
                </a:solidFill>
                <a:latin typeface="Courier New"/>
                <a:ea typeface="Courier New"/>
                <a:cs typeface="Courier New"/>
                <a:sym typeface="Courier New"/>
              </a:rPr>
            </a:br>
            <a:r>
              <a:rPr lang="en-US" sz="2590">
                <a:solidFill>
                  <a:schemeClr val="dk1"/>
                </a:solidFill>
                <a:latin typeface="Courier New"/>
                <a:ea typeface="Courier New"/>
                <a:cs typeface="Courier New"/>
                <a:sym typeface="Courier New"/>
              </a:rPr>
              <a:t>      addiu $9,$9,-1</a:t>
            </a:r>
            <a:br>
              <a:rPr lang="en-US" sz="2590">
                <a:solidFill>
                  <a:schemeClr val="dk1"/>
                </a:solidFill>
                <a:latin typeface="Courier New"/>
                <a:ea typeface="Courier New"/>
                <a:cs typeface="Courier New"/>
                <a:sym typeface="Courier New"/>
              </a:rPr>
            </a:br>
            <a:r>
              <a:rPr lang="en-US" sz="2590">
                <a:solidFill>
                  <a:schemeClr val="dk1"/>
                </a:solidFill>
                <a:latin typeface="Courier New"/>
                <a:ea typeface="Courier New"/>
                <a:cs typeface="Courier New"/>
                <a:sym typeface="Courier New"/>
              </a:rPr>
              <a:t>      j     </a:t>
            </a:r>
            <a:r>
              <a:rPr lang="en-US" sz="2590">
                <a:solidFill>
                  <a:schemeClr val="accent6"/>
                </a:solidFill>
                <a:latin typeface="Courier New"/>
                <a:ea typeface="Courier New"/>
                <a:cs typeface="Courier New"/>
                <a:sym typeface="Courier New"/>
              </a:rPr>
              <a:t>Loop</a:t>
            </a:r>
            <a:br>
              <a:rPr lang="en-US" sz="2590">
                <a:solidFill>
                  <a:schemeClr val="dk1"/>
                </a:solidFill>
                <a:latin typeface="Courier New"/>
                <a:ea typeface="Courier New"/>
                <a:cs typeface="Courier New"/>
                <a:sym typeface="Courier New"/>
              </a:rPr>
            </a:br>
            <a:r>
              <a:rPr lang="en-US" sz="2590">
                <a:solidFill>
                  <a:schemeClr val="accent4"/>
                </a:solidFill>
                <a:latin typeface="Courier New"/>
                <a:ea typeface="Courier New"/>
                <a:cs typeface="Courier New"/>
                <a:sym typeface="Courier New"/>
              </a:rPr>
              <a:t>End:  </a:t>
            </a:r>
            <a:r>
              <a:rPr lang="en-US" sz="2590">
                <a:solidFill>
                  <a:schemeClr val="dk1"/>
                </a:solidFill>
                <a:latin typeface="Courier New"/>
                <a:ea typeface="Courier New"/>
                <a:cs typeface="Courier New"/>
                <a:sym typeface="Courier New"/>
              </a:rPr>
              <a:t>&lt;some instr&gt;</a:t>
            </a:r>
            <a:endParaRPr lang="en-US" sz="2590">
              <a:solidFill>
                <a:schemeClr val="dk1"/>
              </a:solidFill>
              <a:latin typeface="Calibri"/>
              <a:ea typeface="Calibri"/>
              <a:cs typeface="Calibri"/>
              <a:sym typeface="Calibri"/>
            </a:endParaRPr>
          </a:p>
          <a:p>
            <a:pPr marL="342900" indent="-342900">
              <a:spcBef>
                <a:spcPts val="592"/>
              </a:spcBef>
              <a:buClr>
                <a:schemeClr val="dk1"/>
              </a:buClr>
              <a:buSzPts val="2960"/>
              <a:buFont typeface="Arial"/>
              <a:buChar char="•"/>
            </a:pPr>
            <a:r>
              <a:rPr lang="en-US" sz="2960">
                <a:solidFill>
                  <a:schemeClr val="dk1"/>
                </a:solidFill>
                <a:latin typeface="Calibri"/>
                <a:ea typeface="Calibri"/>
                <a:cs typeface="Calibri"/>
                <a:sym typeface="Calibri"/>
              </a:rPr>
              <a:t>I-Format fields:</a:t>
            </a:r>
          </a:p>
          <a:p>
            <a:pPr marL="742950" lvl="1" indent="-285750">
              <a:spcBef>
                <a:spcPts val="518"/>
              </a:spcBef>
              <a:buClr>
                <a:schemeClr val="dk1"/>
              </a:buClr>
              <a:buFont typeface="Arial"/>
              <a:buNone/>
            </a:pPr>
            <a:r>
              <a:rPr lang="en-US" sz="2590">
                <a:solidFill>
                  <a:schemeClr val="dk1"/>
                </a:solidFill>
                <a:latin typeface="Courier New"/>
                <a:ea typeface="Courier New"/>
                <a:cs typeface="Courier New"/>
                <a:sym typeface="Courier New"/>
              </a:rPr>
              <a:t>	opcode</a:t>
            </a:r>
            <a:r>
              <a:rPr lang="en-US" sz="2590" b="1">
                <a:solidFill>
                  <a:schemeClr val="dk1"/>
                </a:solidFill>
                <a:latin typeface="Calibri"/>
                <a:ea typeface="Calibri"/>
                <a:cs typeface="Calibri"/>
                <a:sym typeface="Calibri"/>
              </a:rPr>
              <a:t> </a:t>
            </a:r>
            <a:r>
              <a:rPr lang="en-US" sz="2590">
                <a:solidFill>
                  <a:schemeClr val="dk1"/>
                </a:solidFill>
                <a:latin typeface="Calibri"/>
                <a:ea typeface="Calibri"/>
                <a:cs typeface="Calibri"/>
                <a:sym typeface="Calibri"/>
              </a:rPr>
              <a:t>= 4	(look up on Green Sheet)</a:t>
            </a:r>
          </a:p>
          <a:p>
            <a:pPr marL="742950" lvl="1" indent="-285750">
              <a:spcBef>
                <a:spcPts val="518"/>
              </a:spcBef>
              <a:buClr>
                <a:schemeClr val="dk1"/>
              </a:buClr>
              <a:buFont typeface="Arial"/>
              <a:buNone/>
            </a:pPr>
            <a:r>
              <a:rPr lang="en-US" sz="2590">
                <a:solidFill>
                  <a:schemeClr val="dk1"/>
                </a:solidFill>
                <a:latin typeface="Courier New"/>
                <a:ea typeface="Courier New"/>
                <a:cs typeface="Courier New"/>
                <a:sym typeface="Courier New"/>
              </a:rPr>
              <a:t>	rs</a:t>
            </a:r>
            <a:r>
              <a:rPr lang="en-US" sz="2590" b="1">
                <a:solidFill>
                  <a:schemeClr val="dk1"/>
                </a:solidFill>
                <a:latin typeface="Calibri"/>
                <a:ea typeface="Calibri"/>
                <a:cs typeface="Calibri"/>
                <a:sym typeface="Calibri"/>
              </a:rPr>
              <a:t> </a:t>
            </a:r>
            <a:r>
              <a:rPr lang="en-US" sz="2590">
                <a:solidFill>
                  <a:schemeClr val="dk1"/>
                </a:solidFill>
                <a:latin typeface="Calibri"/>
                <a:ea typeface="Calibri"/>
                <a:cs typeface="Calibri"/>
                <a:sym typeface="Calibri"/>
              </a:rPr>
              <a:t>= 9	(first operand)</a:t>
            </a:r>
            <a:endParaRPr lang="en-US"/>
          </a:p>
          <a:p>
            <a:pPr marL="742950" lvl="1" indent="-285750">
              <a:spcBef>
                <a:spcPts val="518"/>
              </a:spcBef>
              <a:buClr>
                <a:schemeClr val="dk1"/>
              </a:buClr>
              <a:buFont typeface="Arial"/>
              <a:buNone/>
            </a:pPr>
            <a:r>
              <a:rPr lang="en-US" sz="2590">
                <a:solidFill>
                  <a:schemeClr val="dk1"/>
                </a:solidFill>
                <a:latin typeface="Courier New"/>
                <a:ea typeface="Courier New"/>
                <a:cs typeface="Courier New"/>
                <a:sym typeface="Courier New"/>
              </a:rPr>
              <a:t>	rt</a:t>
            </a:r>
            <a:r>
              <a:rPr lang="en-US" sz="2590" b="1">
                <a:solidFill>
                  <a:schemeClr val="dk1"/>
                </a:solidFill>
                <a:latin typeface="Calibri"/>
                <a:ea typeface="Calibri"/>
                <a:cs typeface="Calibri"/>
                <a:sym typeface="Calibri"/>
              </a:rPr>
              <a:t> </a:t>
            </a:r>
            <a:r>
              <a:rPr lang="en-US" sz="2590">
                <a:solidFill>
                  <a:schemeClr val="dk1"/>
                </a:solidFill>
                <a:latin typeface="Calibri"/>
                <a:ea typeface="Calibri"/>
                <a:cs typeface="Calibri"/>
                <a:sym typeface="Calibri"/>
              </a:rPr>
              <a:t>= 0	(second operand)</a:t>
            </a:r>
            <a:endParaRPr lang="en-US"/>
          </a:p>
          <a:p>
            <a:pPr marL="742950" lvl="1" indent="-285750">
              <a:spcBef>
                <a:spcPts val="518"/>
              </a:spcBef>
              <a:buClr>
                <a:schemeClr val="dk1"/>
              </a:buClr>
              <a:buFont typeface="Arial"/>
              <a:buNone/>
            </a:pPr>
            <a:r>
              <a:rPr lang="en-US" sz="2590">
                <a:solidFill>
                  <a:schemeClr val="dk1"/>
                </a:solidFill>
                <a:latin typeface="Courier New"/>
                <a:ea typeface="Courier New"/>
                <a:cs typeface="Courier New"/>
                <a:sym typeface="Courier New"/>
              </a:rPr>
              <a:t>	immediate</a:t>
            </a:r>
            <a:r>
              <a:rPr lang="en-US" sz="2590" b="1">
                <a:solidFill>
                  <a:schemeClr val="dk1"/>
                </a:solidFill>
                <a:latin typeface="Calibri"/>
                <a:ea typeface="Calibri"/>
                <a:cs typeface="Calibri"/>
                <a:sym typeface="Calibri"/>
              </a:rPr>
              <a:t> </a:t>
            </a:r>
            <a:r>
              <a:rPr lang="en-US" sz="2590">
                <a:solidFill>
                  <a:schemeClr val="dk1"/>
                </a:solidFill>
                <a:latin typeface="Calibri"/>
                <a:ea typeface="Calibri"/>
                <a:cs typeface="Calibri"/>
                <a:sym typeface="Calibri"/>
              </a:rPr>
              <a:t>= ???</a:t>
            </a:r>
            <a:endParaRPr lang="en-US"/>
          </a:p>
        </p:txBody>
      </p:sp>
      <p:grpSp>
        <p:nvGrpSpPr>
          <p:cNvPr id="6" name="Google Shape;859;p63">
            <a:extLst>
              <a:ext uri="{FF2B5EF4-FFF2-40B4-BE49-F238E27FC236}">
                <a16:creationId xmlns:a16="http://schemas.microsoft.com/office/drawing/2014/main" id="{41DD8CA6-C764-0041-9418-A8CE52C71546}"/>
              </a:ext>
            </a:extLst>
          </p:cNvPr>
          <p:cNvGrpSpPr/>
          <p:nvPr/>
        </p:nvGrpSpPr>
        <p:grpSpPr>
          <a:xfrm>
            <a:off x="5464629" y="1600200"/>
            <a:ext cx="3679371" cy="1164772"/>
            <a:chOff x="5464629" y="1371600"/>
            <a:chExt cx="3679371" cy="1164772"/>
          </a:xfrm>
        </p:grpSpPr>
        <p:cxnSp>
          <p:nvCxnSpPr>
            <p:cNvPr id="7" name="Google Shape;860;p63">
              <a:extLst>
                <a:ext uri="{FF2B5EF4-FFF2-40B4-BE49-F238E27FC236}">
                  <a16:creationId xmlns:a16="http://schemas.microsoft.com/office/drawing/2014/main" id="{0FF50C4B-7342-0348-9F30-84FE31ACC047}"/>
                </a:ext>
              </a:extLst>
            </p:cNvPr>
            <p:cNvCxnSpPr/>
            <p:nvPr/>
          </p:nvCxnSpPr>
          <p:spPr>
            <a:xfrm flipH="1">
              <a:off x="5464629" y="1621971"/>
              <a:ext cx="925285" cy="914401"/>
            </a:xfrm>
            <a:prstGeom prst="straightConnector1">
              <a:avLst/>
            </a:prstGeom>
            <a:noFill/>
            <a:ln w="25400" cap="flat" cmpd="sng">
              <a:solidFill>
                <a:srgbClr val="FF0000"/>
              </a:solidFill>
              <a:prstDash val="solid"/>
              <a:round/>
              <a:headEnd type="none" w="sm" len="sm"/>
              <a:tailEnd type="stealth" w="med" len="med"/>
            </a:ln>
          </p:spPr>
        </p:cxnSp>
        <p:sp>
          <p:nvSpPr>
            <p:cNvPr id="8" name="Google Shape;861;p63">
              <a:extLst>
                <a:ext uri="{FF2B5EF4-FFF2-40B4-BE49-F238E27FC236}">
                  <a16:creationId xmlns:a16="http://schemas.microsoft.com/office/drawing/2014/main" id="{F8937BC1-0AAB-6246-8F16-1FFA86103184}"/>
                </a:ext>
              </a:extLst>
            </p:cNvPr>
            <p:cNvSpPr txBox="1"/>
            <p:nvPr/>
          </p:nvSpPr>
          <p:spPr>
            <a:xfrm>
              <a:off x="6355080" y="1371600"/>
              <a:ext cx="2788920" cy="10156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a:solidFill>
                    <a:srgbClr val="FF0000"/>
                  </a:solidFill>
                  <a:latin typeface="Calibri"/>
                  <a:ea typeface="Calibri"/>
                  <a:cs typeface="Calibri"/>
                  <a:sym typeface="Calibri"/>
                </a:rPr>
                <a:t>Start counting from instruction AFTER the branch</a:t>
              </a:r>
              <a:endParaRPr sz="2000">
                <a:solidFill>
                  <a:srgbClr val="FF0000"/>
                </a:solidFill>
                <a:latin typeface="Calibri"/>
                <a:ea typeface="Calibri"/>
                <a:cs typeface="Calibri"/>
                <a:sym typeface="Calibri"/>
              </a:endParaRPr>
            </a:p>
          </p:txBody>
        </p:sp>
      </p:grpSp>
      <p:grpSp>
        <p:nvGrpSpPr>
          <p:cNvPr id="9" name="Google Shape;862;p63">
            <a:extLst>
              <a:ext uri="{FF2B5EF4-FFF2-40B4-BE49-F238E27FC236}">
                <a16:creationId xmlns:a16="http://schemas.microsoft.com/office/drawing/2014/main" id="{7F702C19-4348-5A45-80C0-256BCC8E237B}"/>
              </a:ext>
            </a:extLst>
          </p:cNvPr>
          <p:cNvGrpSpPr/>
          <p:nvPr/>
        </p:nvGrpSpPr>
        <p:grpSpPr>
          <a:xfrm>
            <a:off x="5442857" y="2852057"/>
            <a:ext cx="522511" cy="1294934"/>
            <a:chOff x="5519057" y="2623457"/>
            <a:chExt cx="522511" cy="1294934"/>
          </a:xfrm>
        </p:grpSpPr>
        <p:sp>
          <p:nvSpPr>
            <p:cNvPr id="10" name="Google Shape;863;p63">
              <a:extLst>
                <a:ext uri="{FF2B5EF4-FFF2-40B4-BE49-F238E27FC236}">
                  <a16:creationId xmlns:a16="http://schemas.microsoft.com/office/drawing/2014/main" id="{488DDB40-5315-8C47-98A6-47AA29C14370}"/>
                </a:ext>
              </a:extLst>
            </p:cNvPr>
            <p:cNvSpPr/>
            <p:nvPr/>
          </p:nvSpPr>
          <p:spPr>
            <a:xfrm>
              <a:off x="5519057" y="2623457"/>
              <a:ext cx="273957" cy="1023257"/>
            </a:xfrm>
            <a:custGeom>
              <a:avLst/>
              <a:gdLst/>
              <a:ahLst/>
              <a:cxnLst/>
              <a:rect l="l" t="t" r="r" b="b"/>
              <a:pathLst>
                <a:path w="120000" h="120000" extrusionOk="0">
                  <a:moveTo>
                    <a:pt x="0" y="0"/>
                  </a:moveTo>
                  <a:cubicBezTo>
                    <a:pt x="48873" y="7659"/>
                    <a:pt x="97748" y="15319"/>
                    <a:pt x="100132" y="22978"/>
                  </a:cubicBezTo>
                  <a:cubicBezTo>
                    <a:pt x="102516" y="30638"/>
                    <a:pt x="14304" y="38936"/>
                    <a:pt x="14304" y="45957"/>
                  </a:cubicBezTo>
                  <a:cubicBezTo>
                    <a:pt x="14304" y="52978"/>
                    <a:pt x="100132" y="58297"/>
                    <a:pt x="100132" y="65106"/>
                  </a:cubicBezTo>
                  <a:cubicBezTo>
                    <a:pt x="100132" y="71914"/>
                    <a:pt x="11125" y="79787"/>
                    <a:pt x="14304" y="86808"/>
                  </a:cubicBezTo>
                  <a:cubicBezTo>
                    <a:pt x="17483" y="93829"/>
                    <a:pt x="120000" y="101702"/>
                    <a:pt x="119205" y="107234"/>
                  </a:cubicBezTo>
                  <a:cubicBezTo>
                    <a:pt x="118410" y="112765"/>
                    <a:pt x="44503" y="116808"/>
                    <a:pt x="9536" y="120000"/>
                  </a:cubicBezTo>
                </a:path>
              </a:pathLst>
            </a:custGeom>
            <a:no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864;p63">
              <a:extLst>
                <a:ext uri="{FF2B5EF4-FFF2-40B4-BE49-F238E27FC236}">
                  <a16:creationId xmlns:a16="http://schemas.microsoft.com/office/drawing/2014/main" id="{52D70FF9-761A-DB4F-A044-79E301F54E24}"/>
                </a:ext>
              </a:extLst>
            </p:cNvPr>
            <p:cNvSpPr txBox="1"/>
            <p:nvPr/>
          </p:nvSpPr>
          <p:spPr>
            <a:xfrm>
              <a:off x="5714997" y="2841173"/>
              <a:ext cx="326571" cy="107721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1</a:t>
              </a:r>
              <a:endParaRPr/>
            </a:p>
            <a:p>
              <a:pPr marL="0" marR="0" lvl="0" indent="0" algn="l" rtl="0">
                <a:spcBef>
                  <a:spcPts val="600"/>
                </a:spcBef>
                <a:spcAft>
                  <a:spcPts val="0"/>
                </a:spcAft>
                <a:buNone/>
              </a:pPr>
              <a:r>
                <a:rPr lang="en-US" sz="1800" b="1">
                  <a:solidFill>
                    <a:schemeClr val="dk1"/>
                  </a:solidFill>
                  <a:latin typeface="Calibri"/>
                  <a:ea typeface="Calibri"/>
                  <a:cs typeface="Calibri"/>
                  <a:sym typeface="Calibri"/>
                </a:rPr>
                <a:t>2</a:t>
              </a:r>
              <a:endParaRPr/>
            </a:p>
            <a:p>
              <a:pPr marL="0" marR="0" lvl="0" indent="0" algn="l" rtl="0">
                <a:spcBef>
                  <a:spcPts val="600"/>
                </a:spcBef>
                <a:spcAft>
                  <a:spcPts val="0"/>
                </a:spcAft>
                <a:buNone/>
              </a:pPr>
              <a:r>
                <a:rPr lang="en-US" sz="1800" b="1">
                  <a:solidFill>
                    <a:schemeClr val="dk1"/>
                  </a:solidFill>
                  <a:latin typeface="Calibri"/>
                  <a:ea typeface="Calibri"/>
                  <a:cs typeface="Calibri"/>
                  <a:sym typeface="Calibri"/>
                </a:rPr>
                <a:t>3</a:t>
              </a:r>
              <a:endParaRPr sz="1800" b="1">
                <a:solidFill>
                  <a:schemeClr val="dk1"/>
                </a:solidFill>
                <a:latin typeface="Calibri"/>
                <a:ea typeface="Calibri"/>
                <a:cs typeface="Calibri"/>
                <a:sym typeface="Calibri"/>
              </a:endParaRPr>
            </a:p>
          </p:txBody>
        </p:sp>
      </p:grpSp>
      <p:sp>
        <p:nvSpPr>
          <p:cNvPr id="12" name="Google Shape;865;p63">
            <a:extLst>
              <a:ext uri="{FF2B5EF4-FFF2-40B4-BE49-F238E27FC236}">
                <a16:creationId xmlns:a16="http://schemas.microsoft.com/office/drawing/2014/main" id="{F24EAFB4-A015-F847-8FFC-E09476BC4668}"/>
              </a:ext>
            </a:extLst>
          </p:cNvPr>
          <p:cNvSpPr txBox="1"/>
          <p:nvPr/>
        </p:nvSpPr>
        <p:spPr>
          <a:xfrm>
            <a:off x="4099560" y="5715001"/>
            <a:ext cx="548700" cy="4923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600">
                <a:solidFill>
                  <a:srgbClr val="FF0000"/>
                </a:solidFill>
                <a:latin typeface="Calibri"/>
                <a:ea typeface="Calibri"/>
                <a:cs typeface="Calibri"/>
                <a:sym typeface="Calibri"/>
              </a:rPr>
              <a:t>3</a:t>
            </a:r>
            <a:endParaRPr sz="2600">
              <a:solidFill>
                <a:srgbClr val="FF0000"/>
              </a:solidFill>
              <a:latin typeface="Calibri"/>
              <a:ea typeface="Calibri"/>
              <a:cs typeface="Calibri"/>
              <a:sym typeface="Calibri"/>
            </a:endParaRPr>
          </a:p>
        </p:txBody>
      </p:sp>
    </p:spTree>
    <p:extLst>
      <p:ext uri="{BB962C8B-B14F-4D97-AF65-F5344CB8AC3E}">
        <p14:creationId xmlns:p14="http://schemas.microsoft.com/office/powerpoint/2010/main" val="432822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30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2C6CA-9A1A-1642-B96B-9C8BB74F7E67}"/>
              </a:ext>
            </a:extLst>
          </p:cNvPr>
          <p:cNvSpPr>
            <a:spLocks noGrp="1"/>
          </p:cNvSpPr>
          <p:nvPr>
            <p:ph type="title"/>
          </p:nvPr>
        </p:nvSpPr>
        <p:spPr/>
        <p:txBody>
          <a:bodyPr/>
          <a:lstStyle/>
          <a:p>
            <a:r>
              <a:rPr lang="zh-CN" altLang="en-US" dirty="0"/>
              <a:t>分支举例</a:t>
            </a:r>
            <a:endParaRPr lang="en-US" dirty="0"/>
          </a:p>
        </p:txBody>
      </p:sp>
      <p:sp>
        <p:nvSpPr>
          <p:cNvPr id="4" name="Google Shape;873;p64">
            <a:extLst>
              <a:ext uri="{FF2B5EF4-FFF2-40B4-BE49-F238E27FC236}">
                <a16:creationId xmlns:a16="http://schemas.microsoft.com/office/drawing/2014/main" id="{1ABBA9A9-9CB9-0446-9F9C-B701C0BFD6E6}"/>
              </a:ext>
            </a:extLst>
          </p:cNvPr>
          <p:cNvSpPr txBox="1">
            <a:spLocks/>
          </p:cNvSpPr>
          <p:nvPr/>
        </p:nvSpPr>
        <p:spPr>
          <a:xfrm>
            <a:off x="457200" y="1600200"/>
            <a:ext cx="8229600" cy="493776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2960"/>
              <a:buFont typeface="Arial"/>
              <a:buChar char="•"/>
            </a:pPr>
            <a:r>
              <a:rPr lang="en-US" sz="2960">
                <a:solidFill>
                  <a:schemeClr val="dk1"/>
                </a:solidFill>
                <a:latin typeface="Calibri"/>
                <a:ea typeface="Calibri"/>
                <a:cs typeface="Calibri"/>
                <a:sym typeface="Calibri"/>
              </a:rPr>
              <a:t>MIPS Code:</a:t>
            </a:r>
            <a:endParaRPr lang="en-US"/>
          </a:p>
          <a:p>
            <a:pPr marL="742950" lvl="1" indent="-285750">
              <a:spcBef>
                <a:spcPts val="518"/>
              </a:spcBef>
              <a:buClr>
                <a:schemeClr val="dk1"/>
              </a:buClr>
              <a:buFont typeface="Arial"/>
              <a:buNone/>
            </a:pPr>
            <a:r>
              <a:rPr lang="en-US" sz="2590">
                <a:solidFill>
                  <a:schemeClr val="dk1"/>
                </a:solidFill>
                <a:latin typeface="Courier New"/>
                <a:ea typeface="Courier New"/>
                <a:cs typeface="Courier New"/>
                <a:sym typeface="Courier New"/>
              </a:rPr>
              <a:t>	</a:t>
            </a:r>
            <a:r>
              <a:rPr lang="en-US" sz="2590">
                <a:solidFill>
                  <a:schemeClr val="accent4"/>
                </a:solidFill>
                <a:latin typeface="Courier New"/>
                <a:ea typeface="Courier New"/>
                <a:cs typeface="Courier New"/>
                <a:sym typeface="Courier New"/>
              </a:rPr>
              <a:t>Loop:</a:t>
            </a:r>
            <a:r>
              <a:rPr lang="en-US" sz="2220">
                <a:solidFill>
                  <a:schemeClr val="accent4"/>
                </a:solidFill>
                <a:latin typeface="Courier New"/>
                <a:ea typeface="Courier New"/>
                <a:cs typeface="Courier New"/>
                <a:sym typeface="Courier New"/>
              </a:rPr>
              <a:t> </a:t>
            </a:r>
            <a:r>
              <a:rPr lang="en-US" sz="2590" b="1">
                <a:solidFill>
                  <a:srgbClr val="FF0000"/>
                </a:solidFill>
                <a:latin typeface="Courier New"/>
                <a:ea typeface="Courier New"/>
                <a:cs typeface="Courier New"/>
                <a:sym typeface="Courier New"/>
              </a:rPr>
              <a:t>beq   $9,$0,</a:t>
            </a:r>
            <a:r>
              <a:rPr lang="en-US" sz="2590" b="1">
                <a:solidFill>
                  <a:schemeClr val="accent6"/>
                </a:solidFill>
                <a:latin typeface="Courier New"/>
                <a:ea typeface="Courier New"/>
                <a:cs typeface="Courier New"/>
                <a:sym typeface="Courier New"/>
              </a:rPr>
              <a:t>End</a:t>
            </a:r>
            <a:br>
              <a:rPr lang="en-US" sz="2590" u="sng">
                <a:solidFill>
                  <a:schemeClr val="accent2"/>
                </a:solidFill>
                <a:latin typeface="Courier New"/>
                <a:ea typeface="Courier New"/>
                <a:cs typeface="Courier New"/>
                <a:sym typeface="Courier New"/>
              </a:rPr>
            </a:br>
            <a:r>
              <a:rPr lang="en-US" sz="2590">
                <a:solidFill>
                  <a:schemeClr val="accent2"/>
                </a:solidFill>
                <a:latin typeface="Courier New"/>
                <a:ea typeface="Courier New"/>
                <a:cs typeface="Courier New"/>
                <a:sym typeface="Courier New"/>
              </a:rPr>
              <a:t>      </a:t>
            </a:r>
            <a:r>
              <a:rPr lang="en-US" sz="2590">
                <a:solidFill>
                  <a:schemeClr val="dk1"/>
                </a:solidFill>
                <a:latin typeface="Courier New"/>
                <a:ea typeface="Courier New"/>
                <a:cs typeface="Courier New"/>
                <a:sym typeface="Courier New"/>
              </a:rPr>
              <a:t>addu  $8,$8,$10</a:t>
            </a:r>
            <a:br>
              <a:rPr lang="en-US" sz="2590">
                <a:solidFill>
                  <a:schemeClr val="dk1"/>
                </a:solidFill>
                <a:latin typeface="Courier New"/>
                <a:ea typeface="Courier New"/>
                <a:cs typeface="Courier New"/>
                <a:sym typeface="Courier New"/>
              </a:rPr>
            </a:br>
            <a:r>
              <a:rPr lang="en-US" sz="2590">
                <a:solidFill>
                  <a:schemeClr val="dk1"/>
                </a:solidFill>
                <a:latin typeface="Courier New"/>
                <a:ea typeface="Courier New"/>
                <a:cs typeface="Courier New"/>
                <a:sym typeface="Courier New"/>
              </a:rPr>
              <a:t>      addiu $9,$9,-1</a:t>
            </a:r>
            <a:br>
              <a:rPr lang="en-US" sz="2590">
                <a:solidFill>
                  <a:schemeClr val="dk1"/>
                </a:solidFill>
                <a:latin typeface="Courier New"/>
                <a:ea typeface="Courier New"/>
                <a:cs typeface="Courier New"/>
                <a:sym typeface="Courier New"/>
              </a:rPr>
            </a:br>
            <a:r>
              <a:rPr lang="en-US" sz="2590">
                <a:solidFill>
                  <a:schemeClr val="dk1"/>
                </a:solidFill>
                <a:latin typeface="Courier New"/>
                <a:ea typeface="Courier New"/>
                <a:cs typeface="Courier New"/>
                <a:sym typeface="Courier New"/>
              </a:rPr>
              <a:t>      j     </a:t>
            </a:r>
            <a:r>
              <a:rPr lang="en-US" sz="2590">
                <a:solidFill>
                  <a:schemeClr val="accent6"/>
                </a:solidFill>
                <a:latin typeface="Courier New"/>
                <a:ea typeface="Courier New"/>
                <a:cs typeface="Courier New"/>
                <a:sym typeface="Courier New"/>
              </a:rPr>
              <a:t>Loop</a:t>
            </a:r>
            <a:br>
              <a:rPr lang="en-US" sz="2590">
                <a:solidFill>
                  <a:schemeClr val="dk1"/>
                </a:solidFill>
                <a:latin typeface="Courier New"/>
                <a:ea typeface="Courier New"/>
                <a:cs typeface="Courier New"/>
                <a:sym typeface="Courier New"/>
              </a:rPr>
            </a:br>
            <a:r>
              <a:rPr lang="en-US" sz="2590">
                <a:solidFill>
                  <a:schemeClr val="accent4"/>
                </a:solidFill>
                <a:latin typeface="Courier New"/>
                <a:ea typeface="Courier New"/>
                <a:cs typeface="Courier New"/>
                <a:sym typeface="Courier New"/>
              </a:rPr>
              <a:t>End:</a:t>
            </a:r>
            <a:endParaRPr lang="en-US"/>
          </a:p>
          <a:p>
            <a:pPr marL="742950" lvl="1" indent="-285750">
              <a:spcBef>
                <a:spcPts val="1200"/>
              </a:spcBef>
              <a:buClr>
                <a:schemeClr val="dk1"/>
              </a:buClr>
              <a:buFont typeface="Arial"/>
              <a:buNone/>
            </a:pPr>
            <a:r>
              <a:rPr lang="en-US" sz="2590">
                <a:solidFill>
                  <a:schemeClr val="dk1"/>
                </a:solidFill>
                <a:latin typeface="Calibri"/>
                <a:ea typeface="Calibri"/>
                <a:cs typeface="Calibri"/>
                <a:sym typeface="Calibri"/>
              </a:rPr>
              <a:t>Field representation (decimal):</a:t>
            </a:r>
            <a:endParaRPr lang="en-US"/>
          </a:p>
          <a:p>
            <a:pPr marL="742950" lvl="1" indent="-285750">
              <a:spcBef>
                <a:spcPts val="518"/>
              </a:spcBef>
              <a:buClr>
                <a:schemeClr val="dk1"/>
              </a:buClr>
              <a:buFont typeface="Arial"/>
              <a:buNone/>
            </a:pPr>
            <a:endParaRPr lang="en-US" sz="2590">
              <a:solidFill>
                <a:schemeClr val="dk1"/>
              </a:solidFill>
              <a:latin typeface="Calibri"/>
              <a:ea typeface="Calibri"/>
              <a:cs typeface="Calibri"/>
              <a:sym typeface="Calibri"/>
            </a:endParaRPr>
          </a:p>
          <a:p>
            <a:pPr marL="742950" lvl="1" indent="-285750">
              <a:spcBef>
                <a:spcPts val="2700"/>
              </a:spcBef>
              <a:buClr>
                <a:schemeClr val="dk1"/>
              </a:buClr>
              <a:buFont typeface="Arial"/>
              <a:buNone/>
            </a:pPr>
            <a:r>
              <a:rPr lang="en-US" sz="2590">
                <a:solidFill>
                  <a:schemeClr val="dk1"/>
                </a:solidFill>
                <a:latin typeface="Calibri"/>
                <a:ea typeface="Calibri"/>
                <a:cs typeface="Calibri"/>
                <a:sym typeface="Calibri"/>
              </a:rPr>
              <a:t>Field representation (binary):</a:t>
            </a:r>
            <a:endParaRPr lang="en-US"/>
          </a:p>
          <a:p>
            <a:pPr marL="742950" lvl="1" indent="-285750">
              <a:spcBef>
                <a:spcPts val="2400"/>
              </a:spcBef>
              <a:buClr>
                <a:schemeClr val="dk1"/>
              </a:buClr>
              <a:buFont typeface="Arial"/>
              <a:buNone/>
            </a:pPr>
            <a:r>
              <a:rPr lang="en-US" sz="2590">
                <a:solidFill>
                  <a:schemeClr val="dk1"/>
                </a:solidFill>
                <a:latin typeface="Calibri"/>
                <a:ea typeface="Calibri"/>
                <a:cs typeface="Calibri"/>
                <a:sym typeface="Calibri"/>
              </a:rPr>
              <a:t> </a:t>
            </a:r>
            <a:endParaRPr lang="en-US"/>
          </a:p>
          <a:p>
            <a:pPr marL="742950" lvl="1" indent="-285750">
              <a:spcBef>
                <a:spcPts val="2400"/>
              </a:spcBef>
              <a:buClr>
                <a:schemeClr val="dk1"/>
              </a:buClr>
              <a:buFont typeface="Arial"/>
              <a:buNone/>
            </a:pPr>
            <a:endParaRPr lang="en-US" sz="2590">
              <a:solidFill>
                <a:schemeClr val="dk1"/>
              </a:solidFill>
              <a:latin typeface="Calibri"/>
              <a:ea typeface="Calibri"/>
              <a:cs typeface="Calibri"/>
              <a:sym typeface="Calibri"/>
            </a:endParaRPr>
          </a:p>
        </p:txBody>
      </p:sp>
      <p:grpSp>
        <p:nvGrpSpPr>
          <p:cNvPr id="5" name="Google Shape;875;p64">
            <a:extLst>
              <a:ext uri="{FF2B5EF4-FFF2-40B4-BE49-F238E27FC236}">
                <a16:creationId xmlns:a16="http://schemas.microsoft.com/office/drawing/2014/main" id="{39BF5CA0-D683-9242-955A-22136DE9179B}"/>
              </a:ext>
            </a:extLst>
          </p:cNvPr>
          <p:cNvGrpSpPr/>
          <p:nvPr/>
        </p:nvGrpSpPr>
        <p:grpSpPr>
          <a:xfrm>
            <a:off x="393192" y="4206240"/>
            <a:ext cx="8349870" cy="822960"/>
            <a:chOff x="351069" y="2468880"/>
            <a:chExt cx="8349870" cy="822960"/>
          </a:xfrm>
        </p:grpSpPr>
        <p:grpSp>
          <p:nvGrpSpPr>
            <p:cNvPr id="6" name="Google Shape;876;p64">
              <a:extLst>
                <a:ext uri="{FF2B5EF4-FFF2-40B4-BE49-F238E27FC236}">
                  <a16:creationId xmlns:a16="http://schemas.microsoft.com/office/drawing/2014/main" id="{72A82F9A-1D5E-5643-ABFD-466F952AA7D4}"/>
                </a:ext>
              </a:extLst>
            </p:cNvPr>
            <p:cNvGrpSpPr/>
            <p:nvPr/>
          </p:nvGrpSpPr>
          <p:grpSpPr>
            <a:xfrm>
              <a:off x="621792" y="2834640"/>
              <a:ext cx="7900416" cy="457200"/>
              <a:chOff x="621792" y="2834640"/>
              <a:chExt cx="7900416" cy="457200"/>
            </a:xfrm>
          </p:grpSpPr>
          <p:sp>
            <p:nvSpPr>
              <p:cNvPr id="9" name="Google Shape;877;p64">
                <a:extLst>
                  <a:ext uri="{FF2B5EF4-FFF2-40B4-BE49-F238E27FC236}">
                    <a16:creationId xmlns:a16="http://schemas.microsoft.com/office/drawing/2014/main" id="{ABD4A284-35CA-E84A-8080-3477E47698B2}"/>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4</a:t>
                </a:r>
                <a:endParaRPr sz="2800">
                  <a:solidFill>
                    <a:schemeClr val="dk1"/>
                  </a:solidFill>
                  <a:latin typeface="Courier New"/>
                  <a:ea typeface="Courier New"/>
                  <a:cs typeface="Courier New"/>
                  <a:sym typeface="Courier New"/>
                </a:endParaRPr>
              </a:p>
            </p:txBody>
          </p:sp>
          <p:sp>
            <p:nvSpPr>
              <p:cNvPr id="10" name="Google Shape;878;p64">
                <a:extLst>
                  <a:ext uri="{FF2B5EF4-FFF2-40B4-BE49-F238E27FC236}">
                    <a16:creationId xmlns:a16="http://schemas.microsoft.com/office/drawing/2014/main" id="{B9689715-B9FA-C545-93E3-2862FFC96D63}"/>
                  </a:ext>
                </a:extLst>
              </p:cNvPr>
              <p:cNvSpPr/>
              <p:nvPr/>
            </p:nvSpPr>
            <p:spPr>
              <a:xfrm>
                <a:off x="210312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9</a:t>
                </a:r>
                <a:endParaRPr sz="2800">
                  <a:solidFill>
                    <a:schemeClr val="dk1"/>
                  </a:solidFill>
                  <a:latin typeface="Courier New"/>
                  <a:ea typeface="Courier New"/>
                  <a:cs typeface="Courier New"/>
                  <a:sym typeface="Courier New"/>
                </a:endParaRPr>
              </a:p>
            </p:txBody>
          </p:sp>
          <p:sp>
            <p:nvSpPr>
              <p:cNvPr id="11" name="Google Shape;879;p64">
                <a:extLst>
                  <a:ext uri="{FF2B5EF4-FFF2-40B4-BE49-F238E27FC236}">
                    <a16:creationId xmlns:a16="http://schemas.microsoft.com/office/drawing/2014/main" id="{23CA1B37-DF3C-A144-810C-C383C7FADA89}"/>
                  </a:ext>
                </a:extLst>
              </p:cNvPr>
              <p:cNvSpPr/>
              <p:nvPr/>
            </p:nvSpPr>
            <p:spPr>
              <a:xfrm>
                <a:off x="333756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a:t>
                </a:r>
                <a:endParaRPr sz="2800">
                  <a:solidFill>
                    <a:schemeClr val="dk1"/>
                  </a:solidFill>
                  <a:latin typeface="Courier New"/>
                  <a:ea typeface="Courier New"/>
                  <a:cs typeface="Courier New"/>
                  <a:sym typeface="Courier New"/>
                </a:endParaRPr>
              </a:p>
            </p:txBody>
          </p:sp>
          <p:sp>
            <p:nvSpPr>
              <p:cNvPr id="12" name="Google Shape;880;p64">
                <a:extLst>
                  <a:ext uri="{FF2B5EF4-FFF2-40B4-BE49-F238E27FC236}">
                    <a16:creationId xmlns:a16="http://schemas.microsoft.com/office/drawing/2014/main" id="{D662E29B-C92C-664D-8B5A-71442D22ADF7}"/>
                  </a:ext>
                </a:extLst>
              </p:cNvPr>
              <p:cNvSpPr/>
              <p:nvPr/>
            </p:nvSpPr>
            <p:spPr>
              <a:xfrm>
                <a:off x="4572000" y="2834640"/>
                <a:ext cx="395020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3</a:t>
                </a:r>
                <a:endParaRPr sz="2800">
                  <a:solidFill>
                    <a:schemeClr val="dk1"/>
                  </a:solidFill>
                  <a:latin typeface="Courier New"/>
                  <a:ea typeface="Courier New"/>
                  <a:cs typeface="Courier New"/>
                  <a:sym typeface="Courier New"/>
                </a:endParaRPr>
              </a:p>
            </p:txBody>
          </p:sp>
        </p:grpSp>
        <p:sp>
          <p:nvSpPr>
            <p:cNvPr id="7" name="Google Shape;881;p64">
              <a:extLst>
                <a:ext uri="{FF2B5EF4-FFF2-40B4-BE49-F238E27FC236}">
                  <a16:creationId xmlns:a16="http://schemas.microsoft.com/office/drawing/2014/main" id="{CDAF78E7-7812-884E-9E56-3240ADF3D01B}"/>
                </a:ext>
              </a:extLst>
            </p:cNvPr>
            <p:cNvSpPr txBox="1"/>
            <p:nvPr/>
          </p:nvSpPr>
          <p:spPr>
            <a:xfrm>
              <a:off x="351069" y="24688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8" name="Google Shape;882;p64">
              <a:extLst>
                <a:ext uri="{FF2B5EF4-FFF2-40B4-BE49-F238E27FC236}">
                  <a16:creationId xmlns:a16="http://schemas.microsoft.com/office/drawing/2014/main" id="{3388C8C9-AF50-9940-A1D0-7477F526D668}"/>
                </a:ext>
              </a:extLst>
            </p:cNvPr>
            <p:cNvSpPr txBox="1"/>
            <p:nvPr/>
          </p:nvSpPr>
          <p:spPr>
            <a:xfrm>
              <a:off x="8331927" y="24688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grpSp>
        <p:nvGrpSpPr>
          <p:cNvPr id="13" name="Google Shape;883;p64">
            <a:extLst>
              <a:ext uri="{FF2B5EF4-FFF2-40B4-BE49-F238E27FC236}">
                <a16:creationId xmlns:a16="http://schemas.microsoft.com/office/drawing/2014/main" id="{32B791E4-F818-2148-B5BF-C911E7834437}"/>
              </a:ext>
            </a:extLst>
          </p:cNvPr>
          <p:cNvGrpSpPr/>
          <p:nvPr/>
        </p:nvGrpSpPr>
        <p:grpSpPr>
          <a:xfrm>
            <a:off x="393192" y="5303520"/>
            <a:ext cx="8349870" cy="822960"/>
            <a:chOff x="351069" y="2468880"/>
            <a:chExt cx="8349870" cy="822960"/>
          </a:xfrm>
        </p:grpSpPr>
        <p:grpSp>
          <p:nvGrpSpPr>
            <p:cNvPr id="14" name="Google Shape;884;p64">
              <a:extLst>
                <a:ext uri="{FF2B5EF4-FFF2-40B4-BE49-F238E27FC236}">
                  <a16:creationId xmlns:a16="http://schemas.microsoft.com/office/drawing/2014/main" id="{07AFC68E-4802-324F-95E7-4DAD7BA036B5}"/>
                </a:ext>
              </a:extLst>
            </p:cNvPr>
            <p:cNvGrpSpPr/>
            <p:nvPr/>
          </p:nvGrpSpPr>
          <p:grpSpPr>
            <a:xfrm>
              <a:off x="621792" y="2834640"/>
              <a:ext cx="7900416" cy="457200"/>
              <a:chOff x="621792" y="2834640"/>
              <a:chExt cx="7900416" cy="457200"/>
            </a:xfrm>
          </p:grpSpPr>
          <p:sp>
            <p:nvSpPr>
              <p:cNvPr id="17" name="Google Shape;885;p64">
                <a:extLst>
                  <a:ext uri="{FF2B5EF4-FFF2-40B4-BE49-F238E27FC236}">
                    <a16:creationId xmlns:a16="http://schemas.microsoft.com/office/drawing/2014/main" id="{F315B660-537E-B648-B187-A8BB881795CB}"/>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000100</a:t>
                </a:r>
                <a:endParaRPr sz="2800">
                  <a:solidFill>
                    <a:schemeClr val="dk1"/>
                  </a:solidFill>
                  <a:latin typeface="Courier New"/>
                  <a:ea typeface="Courier New"/>
                  <a:cs typeface="Courier New"/>
                  <a:sym typeface="Courier New"/>
                </a:endParaRPr>
              </a:p>
            </p:txBody>
          </p:sp>
          <p:sp>
            <p:nvSpPr>
              <p:cNvPr id="18" name="Google Shape;886;p64">
                <a:extLst>
                  <a:ext uri="{FF2B5EF4-FFF2-40B4-BE49-F238E27FC236}">
                    <a16:creationId xmlns:a16="http://schemas.microsoft.com/office/drawing/2014/main" id="{7CB8726D-B39D-2248-BF7F-4E94FCB66CF1}"/>
                  </a:ext>
                </a:extLst>
              </p:cNvPr>
              <p:cNvSpPr/>
              <p:nvPr/>
            </p:nvSpPr>
            <p:spPr>
              <a:xfrm>
                <a:off x="210312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01001</a:t>
                </a:r>
                <a:endParaRPr sz="2800">
                  <a:solidFill>
                    <a:schemeClr val="dk1"/>
                  </a:solidFill>
                  <a:latin typeface="Courier New"/>
                  <a:ea typeface="Courier New"/>
                  <a:cs typeface="Courier New"/>
                  <a:sym typeface="Courier New"/>
                </a:endParaRPr>
              </a:p>
            </p:txBody>
          </p:sp>
          <p:sp>
            <p:nvSpPr>
              <p:cNvPr id="19" name="Google Shape;887;p64">
                <a:extLst>
                  <a:ext uri="{FF2B5EF4-FFF2-40B4-BE49-F238E27FC236}">
                    <a16:creationId xmlns:a16="http://schemas.microsoft.com/office/drawing/2014/main" id="{68CA3894-574C-9047-8919-DB3060C30C0F}"/>
                  </a:ext>
                </a:extLst>
              </p:cNvPr>
              <p:cNvSpPr/>
              <p:nvPr/>
            </p:nvSpPr>
            <p:spPr>
              <a:xfrm>
                <a:off x="333756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00000</a:t>
                </a:r>
                <a:endParaRPr sz="2800">
                  <a:solidFill>
                    <a:schemeClr val="dk1"/>
                  </a:solidFill>
                  <a:latin typeface="Courier New"/>
                  <a:ea typeface="Courier New"/>
                  <a:cs typeface="Courier New"/>
                  <a:sym typeface="Courier New"/>
                </a:endParaRPr>
              </a:p>
            </p:txBody>
          </p:sp>
          <p:sp>
            <p:nvSpPr>
              <p:cNvPr id="20" name="Google Shape;888;p64">
                <a:extLst>
                  <a:ext uri="{FF2B5EF4-FFF2-40B4-BE49-F238E27FC236}">
                    <a16:creationId xmlns:a16="http://schemas.microsoft.com/office/drawing/2014/main" id="{5F009C52-B423-8949-9D5B-24457F8E4506}"/>
                  </a:ext>
                </a:extLst>
              </p:cNvPr>
              <p:cNvSpPr/>
              <p:nvPr/>
            </p:nvSpPr>
            <p:spPr>
              <a:xfrm>
                <a:off x="4572000" y="2834640"/>
                <a:ext cx="395020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0000000000000011</a:t>
                </a:r>
                <a:endParaRPr sz="2800">
                  <a:solidFill>
                    <a:schemeClr val="dk1"/>
                  </a:solidFill>
                  <a:latin typeface="Courier New"/>
                  <a:ea typeface="Courier New"/>
                  <a:cs typeface="Courier New"/>
                  <a:sym typeface="Courier New"/>
                </a:endParaRPr>
              </a:p>
            </p:txBody>
          </p:sp>
        </p:grpSp>
        <p:sp>
          <p:nvSpPr>
            <p:cNvPr id="15" name="Google Shape;889;p64">
              <a:extLst>
                <a:ext uri="{FF2B5EF4-FFF2-40B4-BE49-F238E27FC236}">
                  <a16:creationId xmlns:a16="http://schemas.microsoft.com/office/drawing/2014/main" id="{119C811B-020A-3E4B-B644-6DDB52A65FA9}"/>
                </a:ext>
              </a:extLst>
            </p:cNvPr>
            <p:cNvSpPr txBox="1"/>
            <p:nvPr/>
          </p:nvSpPr>
          <p:spPr>
            <a:xfrm>
              <a:off x="351069" y="24688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16" name="Google Shape;890;p64">
              <a:extLst>
                <a:ext uri="{FF2B5EF4-FFF2-40B4-BE49-F238E27FC236}">
                  <a16:creationId xmlns:a16="http://schemas.microsoft.com/office/drawing/2014/main" id="{1129537B-8352-CE42-B16E-275B54A2B5BC}"/>
                </a:ext>
              </a:extLst>
            </p:cNvPr>
            <p:cNvSpPr txBox="1"/>
            <p:nvPr/>
          </p:nvSpPr>
          <p:spPr>
            <a:xfrm>
              <a:off x="8331927" y="24688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Tree>
    <p:extLst>
      <p:ext uri="{BB962C8B-B14F-4D97-AF65-F5344CB8AC3E}">
        <p14:creationId xmlns:p14="http://schemas.microsoft.com/office/powerpoint/2010/main" val="2271973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2FA1E-508E-9545-8479-A052BA2E662E}"/>
              </a:ext>
            </a:extLst>
          </p:cNvPr>
          <p:cNvSpPr>
            <a:spLocks noGrp="1"/>
          </p:cNvSpPr>
          <p:nvPr>
            <p:ph type="title"/>
          </p:nvPr>
        </p:nvSpPr>
        <p:spPr/>
        <p:txBody>
          <a:bodyPr/>
          <a:lstStyle/>
          <a:p>
            <a:r>
              <a:rPr lang="en-US" altLang="zh-CN" dirty="0"/>
              <a:t>PC</a:t>
            </a:r>
            <a:r>
              <a:rPr lang="zh-CN" altLang="en-US" dirty="0"/>
              <a:t>相对寻址的特性</a:t>
            </a:r>
            <a:endParaRPr lang="en-US" dirty="0"/>
          </a:p>
        </p:txBody>
      </p:sp>
      <p:sp>
        <p:nvSpPr>
          <p:cNvPr id="3" name="Content Placeholder 2">
            <a:extLst>
              <a:ext uri="{FF2B5EF4-FFF2-40B4-BE49-F238E27FC236}">
                <a16:creationId xmlns:a16="http://schemas.microsoft.com/office/drawing/2014/main" id="{5D7860CB-1AE0-A34D-8AA5-5B14FF131A5C}"/>
              </a:ext>
            </a:extLst>
          </p:cNvPr>
          <p:cNvSpPr>
            <a:spLocks noGrp="1"/>
          </p:cNvSpPr>
          <p:nvPr>
            <p:ph idx="1"/>
          </p:nvPr>
        </p:nvSpPr>
        <p:spPr/>
        <p:txBody>
          <a:bodyPr/>
          <a:lstStyle/>
          <a:p>
            <a:r>
              <a:rPr lang="en-US" altLang="zh-CN" dirty="0"/>
              <a:t>PC</a:t>
            </a:r>
            <a:r>
              <a:rPr lang="zh-CN" altLang="en-US" dirty="0"/>
              <a:t>相对寻址的情况下，如果整块代码进行移动，则代码中的相对寻址值无需更改，如果只移动其中的几行代码，则相对寻址值可能需要更改</a:t>
            </a:r>
            <a:endParaRPr lang="en-US" altLang="zh-CN" dirty="0"/>
          </a:p>
          <a:p>
            <a:r>
              <a:rPr lang="zh-CN" altLang="en-US" dirty="0"/>
              <a:t>如果需要移动的范围超过表达的指令范围</a:t>
            </a:r>
            <a:r>
              <a:rPr lang="en-US" dirty="0">
                <a:solidFill>
                  <a:schemeClr val="dk1"/>
                </a:solidFill>
                <a:ea typeface="Calibri"/>
                <a:cs typeface="Calibri"/>
                <a:sym typeface="Calibri"/>
              </a:rPr>
              <a:t>&gt; 2</a:t>
            </a:r>
            <a:r>
              <a:rPr lang="en-US" baseline="30000" dirty="0">
                <a:solidFill>
                  <a:schemeClr val="dk1"/>
                </a:solidFill>
                <a:ea typeface="Calibri"/>
                <a:cs typeface="Calibri"/>
                <a:sym typeface="Calibri"/>
              </a:rPr>
              <a:t>15</a:t>
            </a:r>
            <a:endParaRPr lang="en-US" altLang="zh-CN" dirty="0"/>
          </a:p>
          <a:p>
            <a:pPr lvl="1"/>
            <a:r>
              <a:rPr lang="zh-CN" altLang="en-US" dirty="0"/>
              <a:t>可以使用其它的指令</a:t>
            </a:r>
            <a:endParaRPr lang="en-US" altLang="zh-CN" dirty="0"/>
          </a:p>
          <a:p>
            <a:pPr lvl="1"/>
            <a:r>
              <a:rPr lang="en-US" dirty="0" err="1">
                <a:solidFill>
                  <a:schemeClr val="dk1"/>
                </a:solidFill>
                <a:latin typeface="Courier New"/>
                <a:ea typeface="Courier New"/>
                <a:cs typeface="Courier New"/>
                <a:sym typeface="Courier New"/>
              </a:rPr>
              <a:t>beq</a:t>
            </a:r>
            <a:r>
              <a:rPr lang="en-US" dirty="0">
                <a:solidFill>
                  <a:schemeClr val="dk1"/>
                </a:solidFill>
                <a:latin typeface="Courier New"/>
                <a:ea typeface="Courier New"/>
                <a:cs typeface="Courier New"/>
                <a:sym typeface="Courier New"/>
              </a:rPr>
              <a:t> $s0,$0,</a:t>
            </a:r>
            <a:r>
              <a:rPr lang="en-US" dirty="0">
                <a:solidFill>
                  <a:schemeClr val="accent6"/>
                </a:solidFill>
                <a:latin typeface="Courier New"/>
                <a:ea typeface="Courier New"/>
                <a:cs typeface="Courier New"/>
                <a:sym typeface="Courier New"/>
              </a:rPr>
              <a:t>far</a:t>
            </a:r>
            <a:r>
              <a:rPr lang="en-US" dirty="0">
                <a:solidFill>
                  <a:schemeClr val="dk1"/>
                </a:solidFill>
                <a:latin typeface="Courier New"/>
                <a:ea typeface="Courier New"/>
                <a:cs typeface="Courier New"/>
                <a:sym typeface="Courier New"/>
              </a:rPr>
              <a:t>           </a:t>
            </a:r>
            <a:r>
              <a:rPr lang="en-US" dirty="0" err="1">
                <a:solidFill>
                  <a:schemeClr val="dk1"/>
                </a:solidFill>
                <a:latin typeface="Courier New"/>
                <a:ea typeface="Courier New"/>
                <a:cs typeface="Courier New"/>
                <a:sym typeface="Courier New"/>
              </a:rPr>
              <a:t>bne</a:t>
            </a:r>
            <a:r>
              <a:rPr lang="en-US" dirty="0">
                <a:solidFill>
                  <a:schemeClr val="dk1"/>
                </a:solidFill>
                <a:latin typeface="Courier New"/>
                <a:ea typeface="Courier New"/>
                <a:cs typeface="Courier New"/>
                <a:sym typeface="Courier New"/>
              </a:rPr>
              <a:t> $s0,$0,</a:t>
            </a:r>
            <a:r>
              <a:rPr lang="en-US" dirty="0">
                <a:solidFill>
                  <a:schemeClr val="accent6"/>
                </a:solidFill>
                <a:latin typeface="Courier New"/>
                <a:ea typeface="Courier New"/>
                <a:cs typeface="Courier New"/>
                <a:sym typeface="Courier New"/>
              </a:rPr>
              <a:t>next</a:t>
            </a:r>
            <a:br>
              <a:rPr lang="en-US" dirty="0">
                <a:solidFill>
                  <a:schemeClr val="dk1"/>
                </a:solidFill>
                <a:latin typeface="Courier New"/>
                <a:ea typeface="Courier New"/>
                <a:cs typeface="Courier New"/>
                <a:sym typeface="Courier New"/>
              </a:rPr>
            </a:br>
            <a:r>
              <a:rPr lang="en-US" dirty="0">
                <a:solidFill>
                  <a:schemeClr val="dk1"/>
                </a:solidFill>
                <a:latin typeface="Courier New"/>
                <a:ea typeface="Courier New"/>
                <a:cs typeface="Courier New"/>
                <a:sym typeface="Courier New"/>
              </a:rPr>
              <a:t># next </a:t>
            </a:r>
            <a:r>
              <a:rPr lang="en-US" dirty="0" err="1">
                <a:solidFill>
                  <a:schemeClr val="dk1"/>
                </a:solidFill>
                <a:latin typeface="Courier New"/>
                <a:ea typeface="Courier New"/>
                <a:cs typeface="Courier New"/>
                <a:sym typeface="Courier New"/>
              </a:rPr>
              <a:t>instr</a:t>
            </a:r>
            <a:r>
              <a:rPr lang="en-US" dirty="0">
                <a:solidFill>
                  <a:schemeClr val="dk1"/>
                </a:solidFill>
                <a:latin typeface="Courier New"/>
                <a:ea typeface="Courier New"/>
                <a:cs typeface="Courier New"/>
                <a:sym typeface="Courier New"/>
              </a:rPr>
              <a:t>    --&gt;      j   </a:t>
            </a:r>
            <a:r>
              <a:rPr lang="en-US" dirty="0">
                <a:solidFill>
                  <a:schemeClr val="accent6"/>
                </a:solidFill>
                <a:latin typeface="Courier New"/>
                <a:ea typeface="Courier New"/>
                <a:cs typeface="Courier New"/>
                <a:sym typeface="Courier New"/>
              </a:rPr>
              <a:t>far</a:t>
            </a:r>
            <a:br>
              <a:rPr lang="en-US" dirty="0">
                <a:solidFill>
                  <a:schemeClr val="dk1"/>
                </a:solidFill>
                <a:latin typeface="Courier New"/>
                <a:ea typeface="Courier New"/>
                <a:cs typeface="Courier New"/>
                <a:sym typeface="Courier New"/>
              </a:rPr>
            </a:br>
            <a:r>
              <a:rPr lang="en-US" dirty="0">
                <a:solidFill>
                  <a:schemeClr val="dk1"/>
                </a:solidFill>
                <a:latin typeface="Courier New"/>
                <a:ea typeface="Courier New"/>
                <a:cs typeface="Courier New"/>
                <a:sym typeface="Courier New"/>
              </a:rPr>
              <a:t>                   </a:t>
            </a:r>
            <a:r>
              <a:rPr lang="en-US" dirty="0">
                <a:solidFill>
                  <a:schemeClr val="accent4"/>
                </a:solidFill>
                <a:latin typeface="Courier New"/>
                <a:ea typeface="Courier New"/>
                <a:cs typeface="Courier New"/>
                <a:sym typeface="Courier New"/>
              </a:rPr>
              <a:t>next:</a:t>
            </a:r>
            <a:r>
              <a:rPr lang="en-US" dirty="0">
                <a:solidFill>
                  <a:schemeClr val="dk1"/>
                </a:solidFill>
                <a:latin typeface="Courier New"/>
                <a:ea typeface="Courier New"/>
                <a:cs typeface="Courier New"/>
                <a:sym typeface="Courier New"/>
              </a:rPr>
              <a:t> # next </a:t>
            </a:r>
            <a:r>
              <a:rPr lang="en-US" dirty="0" err="1">
                <a:solidFill>
                  <a:schemeClr val="dk1"/>
                </a:solidFill>
                <a:latin typeface="Courier New"/>
                <a:ea typeface="Courier New"/>
                <a:cs typeface="Courier New"/>
                <a:sym typeface="Courier New"/>
              </a:rPr>
              <a:t>instr</a:t>
            </a:r>
            <a:endParaRPr lang="en-US" dirty="0">
              <a:solidFill>
                <a:schemeClr val="dk1"/>
              </a:solidFill>
              <a:latin typeface="Courier New"/>
              <a:ea typeface="Courier New"/>
              <a:cs typeface="Courier New"/>
              <a:sym typeface="Courier New"/>
            </a:endParaRPr>
          </a:p>
          <a:p>
            <a:pPr lvl="1"/>
            <a:endParaRPr lang="en-US" dirty="0"/>
          </a:p>
        </p:txBody>
      </p:sp>
    </p:spTree>
    <p:extLst>
      <p:ext uri="{BB962C8B-B14F-4D97-AF65-F5344CB8AC3E}">
        <p14:creationId xmlns:p14="http://schemas.microsoft.com/office/powerpoint/2010/main" val="31933826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C6DAE-168D-2248-90DA-7B2104954423}"/>
              </a:ext>
            </a:extLst>
          </p:cNvPr>
          <p:cNvSpPr>
            <a:spLocks noGrp="1"/>
          </p:cNvSpPr>
          <p:nvPr>
            <p:ph type="title"/>
          </p:nvPr>
        </p:nvSpPr>
        <p:spPr/>
        <p:txBody>
          <a:bodyPr/>
          <a:lstStyle/>
          <a:p>
            <a:r>
              <a:rPr lang="en-US" altLang="zh-CN" dirty="0"/>
              <a:t>J</a:t>
            </a:r>
            <a:r>
              <a:rPr lang="zh-CN" altLang="en-US" dirty="0"/>
              <a:t>类型的指令格式</a:t>
            </a:r>
            <a:endParaRPr lang="en-US" dirty="0"/>
          </a:p>
        </p:txBody>
      </p:sp>
      <p:sp>
        <p:nvSpPr>
          <p:cNvPr id="3" name="Content Placeholder 2">
            <a:extLst>
              <a:ext uri="{FF2B5EF4-FFF2-40B4-BE49-F238E27FC236}">
                <a16:creationId xmlns:a16="http://schemas.microsoft.com/office/drawing/2014/main" id="{1603A48A-5A05-264E-A1B0-1B696212E278}"/>
              </a:ext>
            </a:extLst>
          </p:cNvPr>
          <p:cNvSpPr>
            <a:spLocks noGrp="1"/>
          </p:cNvSpPr>
          <p:nvPr>
            <p:ph idx="1"/>
          </p:nvPr>
        </p:nvSpPr>
        <p:spPr/>
        <p:txBody>
          <a:bodyPr/>
          <a:lstStyle/>
          <a:p>
            <a:r>
              <a:rPr lang="zh-CN" altLang="en-US" dirty="0"/>
              <a:t>对于分支指令，一般假设跳转的位置不会太远，所以可以采用</a:t>
            </a:r>
            <a:r>
              <a:rPr lang="en-US" altLang="zh-CN" dirty="0"/>
              <a:t>PC</a:t>
            </a:r>
            <a:r>
              <a:rPr lang="zh-CN" altLang="en-US" dirty="0"/>
              <a:t>相对寻址</a:t>
            </a:r>
            <a:endParaRPr lang="en-US" altLang="zh-CN" dirty="0"/>
          </a:p>
          <a:p>
            <a:r>
              <a:rPr lang="zh-CN" altLang="en-US" dirty="0"/>
              <a:t>对于一般的跳转而言（</a:t>
            </a:r>
            <a:r>
              <a:rPr lang="en-US" altLang="zh-CN" dirty="0"/>
              <a:t>j</a:t>
            </a:r>
            <a:r>
              <a:rPr lang="zh-CN" altLang="en-US" dirty="0"/>
              <a:t>以及</a:t>
            </a:r>
            <a:r>
              <a:rPr lang="en-US" altLang="zh-CN" dirty="0" err="1"/>
              <a:t>jal</a:t>
            </a:r>
            <a:r>
              <a:rPr lang="zh-CN" altLang="en-US" dirty="0"/>
              <a:t>），可能需要跳转到代码的任何一个位置</a:t>
            </a:r>
            <a:endParaRPr lang="en-US" altLang="zh-CN" dirty="0"/>
          </a:p>
          <a:p>
            <a:pPr lvl="1"/>
            <a:r>
              <a:rPr lang="zh-CN" altLang="en-US" dirty="0"/>
              <a:t>理想的情况下，可以在指令中指定</a:t>
            </a:r>
            <a:r>
              <a:rPr lang="en-US" altLang="zh-CN" dirty="0"/>
              <a:t>32</a:t>
            </a:r>
            <a:r>
              <a:rPr lang="zh-CN" altLang="en-US" dirty="0"/>
              <a:t>位的目标地址</a:t>
            </a:r>
            <a:endParaRPr lang="en-US" altLang="zh-CN" dirty="0"/>
          </a:p>
          <a:p>
            <a:pPr lvl="1"/>
            <a:r>
              <a:rPr lang="zh-CN" altLang="en-US" dirty="0"/>
              <a:t>但是，实际上是办不到这一点的，因为</a:t>
            </a:r>
            <a:r>
              <a:rPr lang="en-US" altLang="zh-CN" dirty="0"/>
              <a:t>6</a:t>
            </a:r>
            <a:r>
              <a:rPr lang="zh-CN" altLang="en-US" dirty="0"/>
              <a:t>位的</a:t>
            </a:r>
            <a:r>
              <a:rPr lang="en-US" altLang="zh-CN" dirty="0"/>
              <a:t>opcode</a:t>
            </a:r>
            <a:r>
              <a:rPr lang="zh-CN" altLang="en-US" dirty="0"/>
              <a:t>在，不可能再指定</a:t>
            </a:r>
            <a:r>
              <a:rPr lang="en-US" altLang="zh-CN" dirty="0"/>
              <a:t>32</a:t>
            </a:r>
            <a:r>
              <a:rPr lang="zh-CN" altLang="en-US" dirty="0"/>
              <a:t>位地址（即使按照字对齐的也不行）</a:t>
            </a:r>
            <a:endParaRPr lang="en-US" dirty="0"/>
          </a:p>
        </p:txBody>
      </p:sp>
    </p:spTree>
    <p:extLst>
      <p:ext uri="{BB962C8B-B14F-4D97-AF65-F5344CB8AC3E}">
        <p14:creationId xmlns:p14="http://schemas.microsoft.com/office/powerpoint/2010/main" val="38456494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66021-567C-474B-8713-E9B6A6FD2361}"/>
              </a:ext>
            </a:extLst>
          </p:cNvPr>
          <p:cNvSpPr>
            <a:spLocks noGrp="1"/>
          </p:cNvSpPr>
          <p:nvPr>
            <p:ph type="title"/>
          </p:nvPr>
        </p:nvSpPr>
        <p:spPr/>
        <p:txBody>
          <a:bodyPr/>
          <a:lstStyle/>
          <a:p>
            <a:r>
              <a:rPr lang="en-US" dirty="0"/>
              <a:t>J</a:t>
            </a:r>
            <a:r>
              <a:rPr lang="zh-CN" altLang="en-US" dirty="0"/>
              <a:t>类型的指令格式</a:t>
            </a:r>
            <a:endParaRPr lang="en-US" dirty="0"/>
          </a:p>
        </p:txBody>
      </p:sp>
      <p:sp>
        <p:nvSpPr>
          <p:cNvPr id="4" name="Google Shape;937;p69">
            <a:extLst>
              <a:ext uri="{FF2B5EF4-FFF2-40B4-BE49-F238E27FC236}">
                <a16:creationId xmlns:a16="http://schemas.microsoft.com/office/drawing/2014/main" id="{38F2686D-6085-0E44-AD37-DCE766D02B9B}"/>
              </a:ext>
            </a:extLst>
          </p:cNvPr>
          <p:cNvSpPr txBox="1">
            <a:spLocks/>
          </p:cNvSpPr>
          <p:nvPr/>
        </p:nvSpPr>
        <p:spPr>
          <a:xfrm>
            <a:off x="457200" y="1663994"/>
            <a:ext cx="8229600" cy="493776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zh-CN" altLang="en-US" sz="3200" dirty="0">
                <a:solidFill>
                  <a:schemeClr val="dk1"/>
                </a:solidFill>
                <a:latin typeface="Calibri"/>
                <a:ea typeface="Calibri"/>
                <a:cs typeface="Calibri"/>
                <a:sym typeface="Calibri"/>
              </a:rPr>
              <a:t>定义了两个域：</a:t>
            </a:r>
            <a:endParaRPr lang="en-US" dirty="0"/>
          </a:p>
          <a:p>
            <a:pPr marL="342900" indent="-342900">
              <a:spcBef>
                <a:spcPts val="640"/>
              </a:spcBef>
              <a:buClr>
                <a:schemeClr val="dk1"/>
              </a:buClr>
              <a:buFont typeface="Arial"/>
              <a:buNone/>
            </a:pPr>
            <a:endParaRPr lang="en-US" sz="3200" dirty="0">
              <a:solidFill>
                <a:schemeClr val="dk1"/>
              </a:solidFill>
              <a:latin typeface="Calibri"/>
              <a:ea typeface="Calibri"/>
              <a:cs typeface="Calibri"/>
              <a:sym typeface="Calibri"/>
            </a:endParaRPr>
          </a:p>
          <a:p>
            <a:pPr marL="342900" indent="-342900">
              <a:spcBef>
                <a:spcPts val="1200"/>
              </a:spcBef>
              <a:buClr>
                <a:schemeClr val="dk1"/>
              </a:buClr>
              <a:buSzPts val="3200"/>
              <a:buFont typeface="Arial"/>
              <a:buChar char="•"/>
            </a:pPr>
            <a:r>
              <a:rPr lang="zh-CN" altLang="en-US" sz="3200" dirty="0">
                <a:solidFill>
                  <a:schemeClr val="dk1"/>
                </a:solidFill>
                <a:latin typeface="Calibri"/>
                <a:ea typeface="Calibri"/>
                <a:cs typeface="Calibri"/>
                <a:sym typeface="Calibri"/>
              </a:rPr>
              <a:t>前面为</a:t>
            </a:r>
            <a:r>
              <a:rPr lang="en-US" altLang="zh-CN" sz="3200" dirty="0">
                <a:solidFill>
                  <a:schemeClr val="dk1"/>
                </a:solidFill>
                <a:latin typeface="Calibri"/>
                <a:ea typeface="Calibri"/>
                <a:cs typeface="Calibri"/>
                <a:sym typeface="Calibri"/>
              </a:rPr>
              <a:t>opcode</a:t>
            </a:r>
            <a:r>
              <a:rPr lang="zh-CN" altLang="en-US" sz="3200" dirty="0">
                <a:solidFill>
                  <a:schemeClr val="dk1"/>
                </a:solidFill>
                <a:latin typeface="Calibri"/>
                <a:ea typeface="Calibri"/>
                <a:cs typeface="Calibri"/>
                <a:sym typeface="Calibri"/>
              </a:rPr>
              <a:t>，后面为目标地址</a:t>
            </a:r>
            <a:r>
              <a:rPr lang="en-US" sz="3200" dirty="0">
                <a:solidFill>
                  <a:schemeClr val="dk1"/>
                </a:solidFill>
                <a:latin typeface="Calibri"/>
                <a:ea typeface="Calibri"/>
                <a:cs typeface="Calibri"/>
                <a:sym typeface="Calibri"/>
              </a:rPr>
              <a:t>:</a:t>
            </a:r>
            <a:endParaRPr lang="en-US" dirty="0"/>
          </a:p>
          <a:p>
            <a:pPr marL="342900" indent="-139700">
              <a:spcBef>
                <a:spcPts val="640"/>
              </a:spcBef>
              <a:buClr>
                <a:schemeClr val="dk1"/>
              </a:buClr>
              <a:buSzPts val="3200"/>
              <a:buFont typeface="Arial"/>
              <a:buNone/>
            </a:pPr>
            <a:endParaRPr lang="en-US" sz="3200" dirty="0">
              <a:solidFill>
                <a:schemeClr val="dk1"/>
              </a:solidFill>
              <a:latin typeface="Calibri"/>
              <a:ea typeface="Calibri"/>
              <a:cs typeface="Calibri"/>
              <a:sym typeface="Calibri"/>
            </a:endParaRPr>
          </a:p>
          <a:p>
            <a:pPr marL="342900" indent="-342900">
              <a:spcBef>
                <a:spcPts val="2400"/>
              </a:spcBef>
              <a:buClr>
                <a:schemeClr val="dk1"/>
              </a:buClr>
              <a:buSzPts val="3200"/>
              <a:buFont typeface="Arial"/>
              <a:buChar char="•"/>
            </a:pPr>
            <a:endParaRPr lang="en-US" dirty="0"/>
          </a:p>
          <a:p>
            <a:pPr marL="742950" lvl="1" indent="-285750">
              <a:spcBef>
                <a:spcPts val="560"/>
              </a:spcBef>
              <a:buClr>
                <a:schemeClr val="dk1"/>
              </a:buClr>
              <a:buSzPts val="2800"/>
              <a:buFont typeface="Arial"/>
              <a:buChar char="–"/>
            </a:pPr>
            <a:r>
              <a:rPr lang="en-US" sz="2600" dirty="0">
                <a:solidFill>
                  <a:schemeClr val="dk1"/>
                </a:solidFill>
                <a:latin typeface="Courier New"/>
                <a:ea typeface="Courier New"/>
                <a:cs typeface="Courier New"/>
                <a:sym typeface="Courier New"/>
              </a:rPr>
              <a:t>opcode</a:t>
            </a:r>
            <a:r>
              <a:rPr lang="en-US" sz="2800" b="1" dirty="0">
                <a:solidFill>
                  <a:schemeClr val="dk1"/>
                </a:solidFill>
                <a:latin typeface="Calibri"/>
                <a:ea typeface="Calibri"/>
                <a:cs typeface="Calibri"/>
                <a:sym typeface="Calibri"/>
              </a:rPr>
              <a:t> </a:t>
            </a:r>
            <a:r>
              <a:rPr lang="zh-CN" altLang="en-US" sz="2800" dirty="0">
                <a:solidFill>
                  <a:schemeClr val="dk1"/>
                </a:solidFill>
                <a:latin typeface="Calibri"/>
                <a:ea typeface="Calibri"/>
                <a:cs typeface="Calibri"/>
                <a:sym typeface="Calibri"/>
              </a:rPr>
              <a:t>位置和长度和</a:t>
            </a:r>
            <a:r>
              <a:rPr lang="en-US" altLang="zh-CN" sz="2800" dirty="0">
                <a:solidFill>
                  <a:schemeClr val="dk1"/>
                </a:solidFill>
                <a:latin typeface="Calibri"/>
                <a:ea typeface="Calibri"/>
                <a:cs typeface="Calibri"/>
                <a:sym typeface="Calibri"/>
              </a:rPr>
              <a:t>R</a:t>
            </a:r>
            <a:r>
              <a:rPr lang="zh-CN" altLang="en-US" sz="2800" dirty="0">
                <a:solidFill>
                  <a:schemeClr val="dk1"/>
                </a:solidFill>
                <a:latin typeface="Calibri"/>
                <a:ea typeface="Calibri"/>
                <a:cs typeface="Calibri"/>
                <a:sym typeface="Calibri"/>
              </a:rPr>
              <a:t>类型是一样的</a:t>
            </a:r>
            <a:endParaRPr lang="en-US" dirty="0"/>
          </a:p>
          <a:p>
            <a:pPr marL="742950" lvl="1" indent="-285750">
              <a:spcBef>
                <a:spcPts val="560"/>
              </a:spcBef>
              <a:buClr>
                <a:schemeClr val="dk1"/>
              </a:buClr>
              <a:buSzPts val="2800"/>
              <a:buFont typeface="Arial"/>
              <a:buChar char="–"/>
            </a:pPr>
            <a:r>
              <a:rPr lang="zh-CN" altLang="en-US" sz="2800" dirty="0">
                <a:solidFill>
                  <a:schemeClr val="dk1"/>
                </a:solidFill>
                <a:latin typeface="Calibri"/>
                <a:ea typeface="Calibri"/>
                <a:cs typeface="Calibri"/>
                <a:sym typeface="Calibri"/>
              </a:rPr>
              <a:t>剩下的位被统一使用，以获得更大的目标地址表示空间</a:t>
            </a:r>
            <a:endParaRPr lang="en-US" dirty="0"/>
          </a:p>
        </p:txBody>
      </p:sp>
      <p:grpSp>
        <p:nvGrpSpPr>
          <p:cNvPr id="5" name="Google Shape;939;p69">
            <a:extLst>
              <a:ext uri="{FF2B5EF4-FFF2-40B4-BE49-F238E27FC236}">
                <a16:creationId xmlns:a16="http://schemas.microsoft.com/office/drawing/2014/main" id="{E97D7BBC-7A17-A24B-B575-724A59754D24}"/>
              </a:ext>
            </a:extLst>
          </p:cNvPr>
          <p:cNvGrpSpPr/>
          <p:nvPr/>
        </p:nvGrpSpPr>
        <p:grpSpPr>
          <a:xfrm>
            <a:off x="393192" y="1920240"/>
            <a:ext cx="8349870" cy="822960"/>
            <a:chOff x="351069" y="2468880"/>
            <a:chExt cx="8349870" cy="822960"/>
          </a:xfrm>
        </p:grpSpPr>
        <p:grpSp>
          <p:nvGrpSpPr>
            <p:cNvPr id="6" name="Google Shape;940;p69">
              <a:extLst>
                <a:ext uri="{FF2B5EF4-FFF2-40B4-BE49-F238E27FC236}">
                  <a16:creationId xmlns:a16="http://schemas.microsoft.com/office/drawing/2014/main" id="{28FEAD9A-9D33-2341-B218-6A64EEFAADE8}"/>
                </a:ext>
              </a:extLst>
            </p:cNvPr>
            <p:cNvGrpSpPr/>
            <p:nvPr/>
          </p:nvGrpSpPr>
          <p:grpSpPr>
            <a:xfrm>
              <a:off x="621792" y="2834640"/>
              <a:ext cx="7900416" cy="457200"/>
              <a:chOff x="621792" y="2834640"/>
              <a:chExt cx="7900416" cy="457200"/>
            </a:xfrm>
          </p:grpSpPr>
          <p:sp>
            <p:nvSpPr>
              <p:cNvPr id="9" name="Google Shape;941;p69">
                <a:extLst>
                  <a:ext uri="{FF2B5EF4-FFF2-40B4-BE49-F238E27FC236}">
                    <a16:creationId xmlns:a16="http://schemas.microsoft.com/office/drawing/2014/main" id="{BB8EB04D-3672-A04B-9C37-2430691D6971}"/>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0" name="Google Shape;942;p69">
                <a:extLst>
                  <a:ext uri="{FF2B5EF4-FFF2-40B4-BE49-F238E27FC236}">
                    <a16:creationId xmlns:a16="http://schemas.microsoft.com/office/drawing/2014/main" id="{A85152F0-2BAD-1945-9073-F63A854CD982}"/>
                  </a:ext>
                </a:extLst>
              </p:cNvPr>
              <p:cNvSpPr/>
              <p:nvPr/>
            </p:nvSpPr>
            <p:spPr>
              <a:xfrm>
                <a:off x="2103120" y="2834640"/>
                <a:ext cx="641908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26</a:t>
                </a:r>
                <a:endParaRPr sz="2800">
                  <a:solidFill>
                    <a:schemeClr val="dk1"/>
                  </a:solidFill>
                  <a:latin typeface="Courier New"/>
                  <a:ea typeface="Courier New"/>
                  <a:cs typeface="Courier New"/>
                  <a:sym typeface="Courier New"/>
                </a:endParaRPr>
              </a:p>
            </p:txBody>
          </p:sp>
        </p:grpSp>
        <p:sp>
          <p:nvSpPr>
            <p:cNvPr id="7" name="Google Shape;943;p69">
              <a:extLst>
                <a:ext uri="{FF2B5EF4-FFF2-40B4-BE49-F238E27FC236}">
                  <a16:creationId xmlns:a16="http://schemas.microsoft.com/office/drawing/2014/main" id="{42EECFF9-0278-B443-9EC4-18FB0314EAED}"/>
                </a:ext>
              </a:extLst>
            </p:cNvPr>
            <p:cNvSpPr txBox="1"/>
            <p:nvPr/>
          </p:nvSpPr>
          <p:spPr>
            <a:xfrm>
              <a:off x="351069" y="24688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8" name="Google Shape;944;p69">
              <a:extLst>
                <a:ext uri="{FF2B5EF4-FFF2-40B4-BE49-F238E27FC236}">
                  <a16:creationId xmlns:a16="http://schemas.microsoft.com/office/drawing/2014/main" id="{66352EE0-ADC1-FC45-9EDC-F9489E898ACB}"/>
                </a:ext>
              </a:extLst>
            </p:cNvPr>
            <p:cNvSpPr txBox="1"/>
            <p:nvPr/>
          </p:nvSpPr>
          <p:spPr>
            <a:xfrm>
              <a:off x="8331927" y="24688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grpSp>
        <p:nvGrpSpPr>
          <p:cNvPr id="11" name="Google Shape;947;p69">
            <a:extLst>
              <a:ext uri="{FF2B5EF4-FFF2-40B4-BE49-F238E27FC236}">
                <a16:creationId xmlns:a16="http://schemas.microsoft.com/office/drawing/2014/main" id="{292F2F07-792B-9242-9894-E94091074978}"/>
              </a:ext>
            </a:extLst>
          </p:cNvPr>
          <p:cNvGrpSpPr/>
          <p:nvPr/>
        </p:nvGrpSpPr>
        <p:grpSpPr>
          <a:xfrm>
            <a:off x="393192" y="3154680"/>
            <a:ext cx="8349858" cy="822960"/>
            <a:chOff x="351069" y="2468880"/>
            <a:chExt cx="8349858" cy="822960"/>
          </a:xfrm>
        </p:grpSpPr>
        <p:sp>
          <p:nvSpPr>
            <p:cNvPr id="12" name="Google Shape;948;p69">
              <a:extLst>
                <a:ext uri="{FF2B5EF4-FFF2-40B4-BE49-F238E27FC236}">
                  <a16:creationId xmlns:a16="http://schemas.microsoft.com/office/drawing/2014/main" id="{91E32B91-962F-AB43-B09F-BC56769691DE}"/>
                </a:ext>
              </a:extLst>
            </p:cNvPr>
            <p:cNvSpPr txBox="1"/>
            <p:nvPr/>
          </p:nvSpPr>
          <p:spPr>
            <a:xfrm>
              <a:off x="351069" y="2468880"/>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13" name="Google Shape;949;p69">
              <a:extLst>
                <a:ext uri="{FF2B5EF4-FFF2-40B4-BE49-F238E27FC236}">
                  <a16:creationId xmlns:a16="http://schemas.microsoft.com/office/drawing/2014/main" id="{EF8DBF30-E818-F14A-9685-5CEB5F13347E}"/>
                </a:ext>
              </a:extLst>
            </p:cNvPr>
            <p:cNvSpPr txBox="1"/>
            <p:nvPr/>
          </p:nvSpPr>
          <p:spPr>
            <a:xfrm>
              <a:off x="8331927" y="24688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nvGrpSpPr>
            <p:cNvPr id="14" name="Google Shape;950;p69">
              <a:extLst>
                <a:ext uri="{FF2B5EF4-FFF2-40B4-BE49-F238E27FC236}">
                  <a16:creationId xmlns:a16="http://schemas.microsoft.com/office/drawing/2014/main" id="{10C97A63-B269-7B44-BBB4-6BF5F8A0D18E}"/>
                </a:ext>
              </a:extLst>
            </p:cNvPr>
            <p:cNvGrpSpPr/>
            <p:nvPr/>
          </p:nvGrpSpPr>
          <p:grpSpPr>
            <a:xfrm>
              <a:off x="621792" y="2834640"/>
              <a:ext cx="7900428" cy="457200"/>
              <a:chOff x="621792" y="2834640"/>
              <a:chExt cx="7900428" cy="457200"/>
            </a:xfrm>
          </p:grpSpPr>
          <p:sp>
            <p:nvSpPr>
              <p:cNvPr id="15" name="Google Shape;951;p69">
                <a:extLst>
                  <a:ext uri="{FF2B5EF4-FFF2-40B4-BE49-F238E27FC236}">
                    <a16:creationId xmlns:a16="http://schemas.microsoft.com/office/drawing/2014/main" id="{19C491BA-F9E6-9E49-91E9-B1905003A03F}"/>
                  </a:ext>
                </a:extLst>
              </p:cNvPr>
              <p:cNvSpPr/>
              <p:nvPr/>
            </p:nvSpPr>
            <p:spPr>
              <a:xfrm>
                <a:off x="621792" y="283464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6" name="Google Shape;952;p69">
                <a:extLst>
                  <a:ext uri="{FF2B5EF4-FFF2-40B4-BE49-F238E27FC236}">
                    <a16:creationId xmlns:a16="http://schemas.microsoft.com/office/drawing/2014/main" id="{B4BE3656-50D5-7349-8F35-22C6D429D9DB}"/>
                  </a:ext>
                </a:extLst>
              </p:cNvPr>
              <p:cNvSpPr/>
              <p:nvPr/>
            </p:nvSpPr>
            <p:spPr>
              <a:xfrm>
                <a:off x="2103120" y="2834640"/>
                <a:ext cx="64191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target address</a:t>
                </a:r>
                <a:endParaRPr sz="2800">
                  <a:solidFill>
                    <a:schemeClr val="dk1"/>
                  </a:solidFill>
                  <a:latin typeface="Courier New"/>
                  <a:ea typeface="Courier New"/>
                  <a:cs typeface="Courier New"/>
                  <a:sym typeface="Courier New"/>
                </a:endParaRPr>
              </a:p>
            </p:txBody>
          </p:sp>
        </p:grpSp>
      </p:grpSp>
    </p:spTree>
    <p:extLst>
      <p:ext uri="{BB962C8B-B14F-4D97-AF65-F5344CB8AC3E}">
        <p14:creationId xmlns:p14="http://schemas.microsoft.com/office/powerpoint/2010/main" val="22199819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140A1-357F-2F49-8B02-3C3DE3F86DDF}"/>
              </a:ext>
            </a:extLst>
          </p:cNvPr>
          <p:cNvSpPr>
            <a:spLocks noGrp="1"/>
          </p:cNvSpPr>
          <p:nvPr>
            <p:ph type="title"/>
          </p:nvPr>
        </p:nvSpPr>
        <p:spPr>
          <a:xfrm>
            <a:off x="629726" y="208988"/>
            <a:ext cx="7886700" cy="1325563"/>
          </a:xfrm>
        </p:spPr>
        <p:txBody>
          <a:bodyPr/>
          <a:lstStyle/>
          <a:p>
            <a:r>
              <a:rPr lang="en-US" dirty="0"/>
              <a:t>J</a:t>
            </a:r>
            <a:r>
              <a:rPr lang="zh-CN" altLang="en-US" dirty="0"/>
              <a:t>类型的指令格式</a:t>
            </a:r>
            <a:endParaRPr lang="en-US" dirty="0"/>
          </a:p>
        </p:txBody>
      </p:sp>
      <p:grpSp>
        <p:nvGrpSpPr>
          <p:cNvPr id="5" name="Google Shape;958;p70">
            <a:extLst>
              <a:ext uri="{FF2B5EF4-FFF2-40B4-BE49-F238E27FC236}">
                <a16:creationId xmlns:a16="http://schemas.microsoft.com/office/drawing/2014/main" id="{2FBF7CF2-91E0-4342-B641-1F3F87E595B3}"/>
              </a:ext>
            </a:extLst>
          </p:cNvPr>
          <p:cNvGrpSpPr/>
          <p:nvPr/>
        </p:nvGrpSpPr>
        <p:grpSpPr>
          <a:xfrm>
            <a:off x="351068" y="1471185"/>
            <a:ext cx="8349858" cy="918895"/>
            <a:chOff x="351068" y="2468880"/>
            <a:chExt cx="8349858" cy="918895"/>
          </a:xfrm>
        </p:grpSpPr>
        <p:sp>
          <p:nvSpPr>
            <p:cNvPr id="6" name="Google Shape;959;p70">
              <a:extLst>
                <a:ext uri="{FF2B5EF4-FFF2-40B4-BE49-F238E27FC236}">
                  <a16:creationId xmlns:a16="http://schemas.microsoft.com/office/drawing/2014/main" id="{C624F021-F31E-154A-876D-42BC0307883C}"/>
                </a:ext>
              </a:extLst>
            </p:cNvPr>
            <p:cNvSpPr txBox="1"/>
            <p:nvPr/>
          </p:nvSpPr>
          <p:spPr>
            <a:xfrm>
              <a:off x="351068" y="2469862"/>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7" name="Google Shape;960;p70">
              <a:extLst>
                <a:ext uri="{FF2B5EF4-FFF2-40B4-BE49-F238E27FC236}">
                  <a16:creationId xmlns:a16="http://schemas.microsoft.com/office/drawing/2014/main" id="{F523F909-BAAF-5A41-AF17-8605FFC8A78C}"/>
                </a:ext>
              </a:extLst>
            </p:cNvPr>
            <p:cNvSpPr txBox="1"/>
            <p:nvPr/>
          </p:nvSpPr>
          <p:spPr>
            <a:xfrm>
              <a:off x="8331926" y="24688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sp>
          <p:nvSpPr>
            <p:cNvPr id="8" name="Google Shape;961;p70">
              <a:extLst>
                <a:ext uri="{FF2B5EF4-FFF2-40B4-BE49-F238E27FC236}">
                  <a16:creationId xmlns:a16="http://schemas.microsoft.com/office/drawing/2014/main" id="{F6CBC61D-F5EB-C645-BAE1-D50FE257C36C}"/>
                </a:ext>
              </a:extLst>
            </p:cNvPr>
            <p:cNvSpPr/>
            <p:nvPr/>
          </p:nvSpPr>
          <p:spPr>
            <a:xfrm>
              <a:off x="621760" y="2930575"/>
              <a:ext cx="7900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dk1"/>
                </a:solidFill>
                <a:latin typeface="Courier New"/>
                <a:ea typeface="Courier New"/>
                <a:cs typeface="Courier New"/>
                <a:sym typeface="Courier New"/>
              </a:endParaRPr>
            </a:p>
          </p:txBody>
        </p:sp>
      </p:grpSp>
      <p:grpSp>
        <p:nvGrpSpPr>
          <p:cNvPr id="9" name="Google Shape;964;p70">
            <a:extLst>
              <a:ext uri="{FF2B5EF4-FFF2-40B4-BE49-F238E27FC236}">
                <a16:creationId xmlns:a16="http://schemas.microsoft.com/office/drawing/2014/main" id="{EC69F17F-8C21-0342-9FDF-E8F13F1E88AF}"/>
              </a:ext>
            </a:extLst>
          </p:cNvPr>
          <p:cNvGrpSpPr/>
          <p:nvPr/>
        </p:nvGrpSpPr>
        <p:grpSpPr>
          <a:xfrm>
            <a:off x="393192" y="2370345"/>
            <a:ext cx="8349858" cy="822960"/>
            <a:chOff x="351069" y="2468880"/>
            <a:chExt cx="8349858" cy="822960"/>
          </a:xfrm>
        </p:grpSpPr>
        <p:grpSp>
          <p:nvGrpSpPr>
            <p:cNvPr id="10" name="Google Shape;965;p70">
              <a:extLst>
                <a:ext uri="{FF2B5EF4-FFF2-40B4-BE49-F238E27FC236}">
                  <a16:creationId xmlns:a16="http://schemas.microsoft.com/office/drawing/2014/main" id="{05B35F3F-1402-B447-B012-B04067DFA0D3}"/>
                </a:ext>
              </a:extLst>
            </p:cNvPr>
            <p:cNvGrpSpPr/>
            <p:nvPr/>
          </p:nvGrpSpPr>
          <p:grpSpPr>
            <a:xfrm>
              <a:off x="621792" y="2834640"/>
              <a:ext cx="7900428" cy="457200"/>
              <a:chOff x="621792" y="2834640"/>
              <a:chExt cx="7900428" cy="457200"/>
            </a:xfrm>
          </p:grpSpPr>
          <p:sp>
            <p:nvSpPr>
              <p:cNvPr id="13" name="Google Shape;966;p70">
                <a:extLst>
                  <a:ext uri="{FF2B5EF4-FFF2-40B4-BE49-F238E27FC236}">
                    <a16:creationId xmlns:a16="http://schemas.microsoft.com/office/drawing/2014/main" id="{19A64356-90CD-4045-B977-82033B31BCBC}"/>
                  </a:ext>
                </a:extLst>
              </p:cNvPr>
              <p:cNvSpPr/>
              <p:nvPr/>
            </p:nvSpPr>
            <p:spPr>
              <a:xfrm>
                <a:off x="621792" y="283464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4" name="Google Shape;967;p70">
                <a:extLst>
                  <a:ext uri="{FF2B5EF4-FFF2-40B4-BE49-F238E27FC236}">
                    <a16:creationId xmlns:a16="http://schemas.microsoft.com/office/drawing/2014/main" id="{D07BDB1B-71E4-0348-A842-5B8C0CBBBA27}"/>
                  </a:ext>
                </a:extLst>
              </p:cNvPr>
              <p:cNvSpPr/>
              <p:nvPr/>
            </p:nvSpPr>
            <p:spPr>
              <a:xfrm>
                <a:off x="2103120" y="2834640"/>
                <a:ext cx="64191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26</a:t>
                </a:r>
                <a:endParaRPr sz="2800">
                  <a:solidFill>
                    <a:schemeClr val="dk1"/>
                  </a:solidFill>
                  <a:latin typeface="Courier New"/>
                  <a:ea typeface="Courier New"/>
                  <a:cs typeface="Courier New"/>
                  <a:sym typeface="Courier New"/>
                </a:endParaRPr>
              </a:p>
            </p:txBody>
          </p:sp>
        </p:grpSp>
        <p:sp>
          <p:nvSpPr>
            <p:cNvPr id="11" name="Google Shape;968;p70">
              <a:extLst>
                <a:ext uri="{FF2B5EF4-FFF2-40B4-BE49-F238E27FC236}">
                  <a16:creationId xmlns:a16="http://schemas.microsoft.com/office/drawing/2014/main" id="{EE823CD6-A4C3-3F4C-A3EA-3A44BFB780F3}"/>
                </a:ext>
              </a:extLst>
            </p:cNvPr>
            <p:cNvSpPr txBox="1"/>
            <p:nvPr/>
          </p:nvSpPr>
          <p:spPr>
            <a:xfrm>
              <a:off x="351069" y="2468880"/>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12" name="Google Shape;969;p70">
              <a:extLst>
                <a:ext uri="{FF2B5EF4-FFF2-40B4-BE49-F238E27FC236}">
                  <a16:creationId xmlns:a16="http://schemas.microsoft.com/office/drawing/2014/main" id="{C3349A42-4B08-7B4B-84DC-0418CC692B4B}"/>
                </a:ext>
              </a:extLst>
            </p:cNvPr>
            <p:cNvSpPr txBox="1"/>
            <p:nvPr/>
          </p:nvSpPr>
          <p:spPr>
            <a:xfrm>
              <a:off x="8331927" y="24688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
        <p:nvSpPr>
          <p:cNvPr id="15" name="Google Shape;970;p70">
            <a:extLst>
              <a:ext uri="{FF2B5EF4-FFF2-40B4-BE49-F238E27FC236}">
                <a16:creationId xmlns:a16="http://schemas.microsoft.com/office/drawing/2014/main" id="{48F655BA-5959-934E-8E4A-7C16DE098FD4}"/>
              </a:ext>
            </a:extLst>
          </p:cNvPr>
          <p:cNvSpPr txBox="1"/>
          <p:nvPr/>
        </p:nvSpPr>
        <p:spPr>
          <a:xfrm>
            <a:off x="7776175" y="1854455"/>
            <a:ext cx="782400" cy="42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2800">
                <a:latin typeface="Courier New"/>
                <a:ea typeface="Courier New"/>
                <a:cs typeface="Courier New"/>
                <a:sym typeface="Courier New"/>
              </a:rPr>
              <a:t>00</a:t>
            </a:r>
            <a:endParaRPr sz="2800">
              <a:latin typeface="Courier New"/>
              <a:ea typeface="Courier New"/>
              <a:cs typeface="Courier New"/>
              <a:sym typeface="Courier New"/>
            </a:endParaRPr>
          </a:p>
        </p:txBody>
      </p:sp>
      <p:grpSp>
        <p:nvGrpSpPr>
          <p:cNvPr id="16" name="Google Shape;971;p70">
            <a:extLst>
              <a:ext uri="{FF2B5EF4-FFF2-40B4-BE49-F238E27FC236}">
                <a16:creationId xmlns:a16="http://schemas.microsoft.com/office/drawing/2014/main" id="{8FA1BCBF-429A-8F49-BB1C-36EE10037AA9}"/>
              </a:ext>
            </a:extLst>
          </p:cNvPr>
          <p:cNvGrpSpPr/>
          <p:nvPr/>
        </p:nvGrpSpPr>
        <p:grpSpPr>
          <a:xfrm>
            <a:off x="1669975" y="1938730"/>
            <a:ext cx="6899700" cy="793600"/>
            <a:chOff x="1669975" y="1031425"/>
            <a:chExt cx="6899700" cy="793600"/>
          </a:xfrm>
        </p:grpSpPr>
        <p:cxnSp>
          <p:nvCxnSpPr>
            <p:cNvPr id="17" name="Google Shape;972;p70">
              <a:extLst>
                <a:ext uri="{FF2B5EF4-FFF2-40B4-BE49-F238E27FC236}">
                  <a16:creationId xmlns:a16="http://schemas.microsoft.com/office/drawing/2014/main" id="{2BC62746-4607-934C-9B37-2F8E0C08293A}"/>
                </a:ext>
              </a:extLst>
            </p:cNvPr>
            <p:cNvCxnSpPr/>
            <p:nvPr/>
          </p:nvCxnSpPr>
          <p:spPr>
            <a:xfrm rot="10800000">
              <a:off x="8070775" y="1496225"/>
              <a:ext cx="498900" cy="328800"/>
            </a:xfrm>
            <a:prstGeom prst="straightConnector1">
              <a:avLst/>
            </a:prstGeom>
            <a:noFill/>
            <a:ln w="28575" cap="flat" cmpd="sng">
              <a:solidFill>
                <a:srgbClr val="FF0000"/>
              </a:solidFill>
              <a:prstDash val="solid"/>
              <a:round/>
              <a:headEnd type="none" w="med" len="med"/>
              <a:tailEnd type="none" w="med" len="med"/>
            </a:ln>
          </p:spPr>
        </p:cxnSp>
        <p:cxnSp>
          <p:nvCxnSpPr>
            <p:cNvPr id="18" name="Google Shape;973;p70">
              <a:extLst>
                <a:ext uri="{FF2B5EF4-FFF2-40B4-BE49-F238E27FC236}">
                  <a16:creationId xmlns:a16="http://schemas.microsoft.com/office/drawing/2014/main" id="{B7B79FE3-244D-4E4B-9C7E-5C89F9DB1243}"/>
                </a:ext>
              </a:extLst>
            </p:cNvPr>
            <p:cNvCxnSpPr/>
            <p:nvPr/>
          </p:nvCxnSpPr>
          <p:spPr>
            <a:xfrm rot="10800000">
              <a:off x="1669975" y="1496225"/>
              <a:ext cx="498900" cy="328800"/>
            </a:xfrm>
            <a:prstGeom prst="straightConnector1">
              <a:avLst/>
            </a:prstGeom>
            <a:noFill/>
            <a:ln w="28575" cap="flat" cmpd="sng">
              <a:solidFill>
                <a:srgbClr val="FF0000"/>
              </a:solidFill>
              <a:prstDash val="solid"/>
              <a:round/>
              <a:headEnd type="none" w="med" len="med"/>
              <a:tailEnd type="none" w="med" len="med"/>
            </a:ln>
          </p:spPr>
        </p:cxnSp>
        <p:cxnSp>
          <p:nvCxnSpPr>
            <p:cNvPr id="19" name="Google Shape;974;p70">
              <a:extLst>
                <a:ext uri="{FF2B5EF4-FFF2-40B4-BE49-F238E27FC236}">
                  <a16:creationId xmlns:a16="http://schemas.microsoft.com/office/drawing/2014/main" id="{E78229E9-2D3E-7848-A4DB-C859F98970D5}"/>
                </a:ext>
              </a:extLst>
            </p:cNvPr>
            <p:cNvCxnSpPr/>
            <p:nvPr/>
          </p:nvCxnSpPr>
          <p:spPr>
            <a:xfrm rot="10800000">
              <a:off x="1689000" y="1031475"/>
              <a:ext cx="0" cy="430800"/>
            </a:xfrm>
            <a:prstGeom prst="straightConnector1">
              <a:avLst/>
            </a:prstGeom>
            <a:noFill/>
            <a:ln w="28575" cap="flat" cmpd="sng">
              <a:solidFill>
                <a:srgbClr val="FF0000"/>
              </a:solidFill>
              <a:prstDash val="solid"/>
              <a:round/>
              <a:headEnd type="none" w="med" len="med"/>
              <a:tailEnd type="none" w="med" len="med"/>
            </a:ln>
          </p:spPr>
        </p:cxnSp>
        <p:cxnSp>
          <p:nvCxnSpPr>
            <p:cNvPr id="20" name="Google Shape;975;p70">
              <a:extLst>
                <a:ext uri="{FF2B5EF4-FFF2-40B4-BE49-F238E27FC236}">
                  <a16:creationId xmlns:a16="http://schemas.microsoft.com/office/drawing/2014/main" id="{E0B4782D-496D-F74B-AF0F-BCF73C2C1F64}"/>
                </a:ext>
              </a:extLst>
            </p:cNvPr>
            <p:cNvCxnSpPr/>
            <p:nvPr/>
          </p:nvCxnSpPr>
          <p:spPr>
            <a:xfrm rot="10800000">
              <a:off x="8059450" y="1031425"/>
              <a:ext cx="22800" cy="442200"/>
            </a:xfrm>
            <a:prstGeom prst="straightConnector1">
              <a:avLst/>
            </a:prstGeom>
            <a:noFill/>
            <a:ln w="28575" cap="flat" cmpd="sng">
              <a:solidFill>
                <a:srgbClr val="FF0000"/>
              </a:solidFill>
              <a:prstDash val="solid"/>
              <a:round/>
              <a:headEnd type="none" w="med" len="med"/>
              <a:tailEnd type="none" w="med" len="med"/>
            </a:ln>
          </p:spPr>
        </p:cxnSp>
      </p:grpSp>
      <p:grpSp>
        <p:nvGrpSpPr>
          <p:cNvPr id="21" name="Google Shape;976;p70">
            <a:extLst>
              <a:ext uri="{FF2B5EF4-FFF2-40B4-BE49-F238E27FC236}">
                <a16:creationId xmlns:a16="http://schemas.microsoft.com/office/drawing/2014/main" id="{EF9674FF-3961-A64F-9BA8-95F97FADEF04}"/>
              </a:ext>
            </a:extLst>
          </p:cNvPr>
          <p:cNvGrpSpPr/>
          <p:nvPr/>
        </p:nvGrpSpPr>
        <p:grpSpPr>
          <a:xfrm>
            <a:off x="2142425" y="1944580"/>
            <a:ext cx="6416150" cy="782100"/>
            <a:chOff x="2142425" y="1037275"/>
            <a:chExt cx="6416150" cy="782100"/>
          </a:xfrm>
        </p:grpSpPr>
        <p:cxnSp>
          <p:nvCxnSpPr>
            <p:cNvPr id="22" name="Google Shape;977;p70">
              <a:extLst>
                <a:ext uri="{FF2B5EF4-FFF2-40B4-BE49-F238E27FC236}">
                  <a16:creationId xmlns:a16="http://schemas.microsoft.com/office/drawing/2014/main" id="{6F63C1A5-0DE7-3F45-B743-0737876FC8D5}"/>
                </a:ext>
              </a:extLst>
            </p:cNvPr>
            <p:cNvCxnSpPr/>
            <p:nvPr/>
          </p:nvCxnSpPr>
          <p:spPr>
            <a:xfrm rot="10800000">
              <a:off x="2142425" y="1042975"/>
              <a:ext cx="0" cy="770700"/>
            </a:xfrm>
            <a:prstGeom prst="straightConnector1">
              <a:avLst/>
            </a:prstGeom>
            <a:noFill/>
            <a:ln w="28575" cap="flat" cmpd="sng">
              <a:solidFill>
                <a:srgbClr val="FF0000"/>
              </a:solidFill>
              <a:prstDash val="solid"/>
              <a:round/>
              <a:headEnd type="none" w="med" len="med"/>
              <a:tailEnd type="none" w="med" len="med"/>
            </a:ln>
          </p:spPr>
        </p:cxnSp>
        <p:cxnSp>
          <p:nvCxnSpPr>
            <p:cNvPr id="23" name="Google Shape;978;p70">
              <a:extLst>
                <a:ext uri="{FF2B5EF4-FFF2-40B4-BE49-F238E27FC236}">
                  <a16:creationId xmlns:a16="http://schemas.microsoft.com/office/drawing/2014/main" id="{4AABF9B7-7509-AA41-82F4-A00658078EA2}"/>
                </a:ext>
              </a:extLst>
            </p:cNvPr>
            <p:cNvCxnSpPr/>
            <p:nvPr/>
          </p:nvCxnSpPr>
          <p:spPr>
            <a:xfrm rot="10800000">
              <a:off x="8535775" y="1037275"/>
              <a:ext cx="22800" cy="782100"/>
            </a:xfrm>
            <a:prstGeom prst="straightConnector1">
              <a:avLst/>
            </a:prstGeom>
            <a:noFill/>
            <a:ln w="28575" cap="flat" cmpd="sng">
              <a:solidFill>
                <a:srgbClr val="FF0000"/>
              </a:solidFill>
              <a:prstDash val="solid"/>
              <a:round/>
              <a:headEnd type="none" w="med" len="med"/>
              <a:tailEnd type="none" w="med" len="med"/>
            </a:ln>
          </p:spPr>
        </p:cxnSp>
      </p:grpSp>
      <p:sp>
        <p:nvSpPr>
          <p:cNvPr id="25" name="Google Shape;980;p70">
            <a:extLst>
              <a:ext uri="{FF2B5EF4-FFF2-40B4-BE49-F238E27FC236}">
                <a16:creationId xmlns:a16="http://schemas.microsoft.com/office/drawing/2014/main" id="{03525844-B2C7-5E4E-A34C-655131216FA2}"/>
              </a:ext>
            </a:extLst>
          </p:cNvPr>
          <p:cNvSpPr txBox="1">
            <a:spLocks/>
          </p:cNvSpPr>
          <p:nvPr/>
        </p:nvSpPr>
        <p:spPr>
          <a:xfrm>
            <a:off x="220282" y="3684270"/>
            <a:ext cx="8229600" cy="198720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32740">
              <a:spcBef>
                <a:spcPts val="0"/>
              </a:spcBef>
              <a:buClr>
                <a:schemeClr val="dk1"/>
              </a:buClr>
              <a:buSzPts val="2800"/>
              <a:buFont typeface="Arial"/>
              <a:buChar char="•"/>
            </a:pPr>
            <a:r>
              <a:rPr lang="en-US" dirty="0"/>
              <a:t>虽然目标地址是</a:t>
            </a:r>
            <a:r>
              <a:rPr lang="en-US" altLang="zh-CN" dirty="0"/>
              <a:t>26</a:t>
            </a:r>
            <a:r>
              <a:rPr lang="zh-CN" altLang="en-US" dirty="0"/>
              <a:t>位的，但是指令是以字对齐的，这样会额外多出两位</a:t>
            </a:r>
            <a:endParaRPr lang="en-US" altLang="zh-CN" dirty="0"/>
          </a:p>
          <a:p>
            <a:pPr marL="342900" indent="-332740">
              <a:spcBef>
                <a:spcPts val="0"/>
              </a:spcBef>
              <a:buClr>
                <a:schemeClr val="dk1"/>
              </a:buClr>
              <a:buSzPts val="2800"/>
              <a:buFont typeface="Arial"/>
              <a:buChar char="•"/>
            </a:pPr>
            <a:r>
              <a:rPr lang="zh-CN" altLang="en-US" dirty="0"/>
              <a:t>剩下的</a:t>
            </a:r>
            <a:r>
              <a:rPr lang="en-US" altLang="zh-CN" dirty="0"/>
              <a:t>4</a:t>
            </a:r>
            <a:r>
              <a:rPr lang="zh-CN" altLang="en-US" dirty="0"/>
              <a:t>位从当前</a:t>
            </a:r>
            <a:r>
              <a:rPr lang="en-US" altLang="zh-CN" dirty="0"/>
              <a:t>PC</a:t>
            </a:r>
            <a:r>
              <a:rPr lang="zh-CN" altLang="en-US" dirty="0"/>
              <a:t>的高</a:t>
            </a:r>
            <a:r>
              <a:rPr lang="en-US" altLang="zh-CN" dirty="0"/>
              <a:t>4</a:t>
            </a:r>
            <a:r>
              <a:rPr lang="zh-CN" altLang="en-US" dirty="0"/>
              <a:t>位获得</a:t>
            </a:r>
            <a:endParaRPr lang="en-US" altLang="zh-CN" dirty="0"/>
          </a:p>
          <a:p>
            <a:pPr marL="342900" indent="-332740">
              <a:spcBef>
                <a:spcPts val="0"/>
              </a:spcBef>
              <a:buClr>
                <a:schemeClr val="dk1"/>
              </a:buClr>
              <a:buSzPts val="2800"/>
              <a:buFont typeface="Arial"/>
              <a:buChar char="•"/>
            </a:pPr>
            <a:r>
              <a:rPr lang="zh-CN" altLang="en-US" dirty="0"/>
              <a:t>虽然还是不能够获得完整的</a:t>
            </a:r>
            <a:r>
              <a:rPr lang="en-US" altLang="zh-CN" dirty="0"/>
              <a:t>32</a:t>
            </a:r>
            <a:r>
              <a:rPr lang="zh-CN" altLang="en-US" dirty="0"/>
              <a:t>位空间，但是基本上足够了，很少有程序本身有这么大（</a:t>
            </a:r>
            <a:r>
              <a:rPr lang="en-US" altLang="zh-CN" dirty="0"/>
              <a:t>256MB</a:t>
            </a:r>
            <a:r>
              <a:rPr lang="zh-CN" altLang="en-US" dirty="0"/>
              <a:t>）</a:t>
            </a:r>
            <a:endParaRPr lang="en-US" altLang="zh-CN" dirty="0"/>
          </a:p>
          <a:p>
            <a:pPr marL="342900" indent="-332740">
              <a:spcBef>
                <a:spcPts val="0"/>
              </a:spcBef>
              <a:buClr>
                <a:schemeClr val="dk1"/>
              </a:buClr>
              <a:buSzPts val="2800"/>
              <a:buFont typeface="Arial"/>
              <a:buChar char="•"/>
            </a:pPr>
            <a:r>
              <a:rPr lang="zh-CN" altLang="en-US" dirty="0"/>
              <a:t>如果还是不够的话，就只能使用</a:t>
            </a:r>
            <a:r>
              <a:rPr lang="en-US" altLang="zh-CN" dirty="0" err="1"/>
              <a:t>jr</a:t>
            </a:r>
            <a:r>
              <a:rPr lang="zh-CN" altLang="en-US" dirty="0"/>
              <a:t>指令了（</a:t>
            </a:r>
            <a:r>
              <a:rPr lang="en-US" altLang="zh-CN" dirty="0"/>
              <a:t>R</a:t>
            </a:r>
            <a:r>
              <a:rPr lang="zh-CN" altLang="en-US" dirty="0"/>
              <a:t>指令格式）</a:t>
            </a:r>
            <a:endParaRPr lang="en-US" dirty="0"/>
          </a:p>
        </p:txBody>
      </p:sp>
    </p:spTree>
    <p:extLst>
      <p:ext uri="{BB962C8B-B14F-4D97-AF65-F5344CB8AC3E}">
        <p14:creationId xmlns:p14="http://schemas.microsoft.com/office/powerpoint/2010/main" val="3489582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
                                            <p:txEl>
                                              <p:pRg st="3" end="3"/>
                                            </p:txEl>
                                          </p:spTgt>
                                        </p:tgtEl>
                                        <p:attrNameLst>
                                          <p:attrName>style.visibility</p:attrName>
                                        </p:attrNameLst>
                                      </p:cBhvr>
                                      <p:to>
                                        <p:strVal val="visible"/>
                                      </p:to>
                                    </p:set>
                                  </p:childTnLst>
                                </p:cTn>
                              </p:par>
                              <p:par>
                                <p:cTn id="23" presetID="10"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1000"/>
                                        <p:tgtEl>
                                          <p:spTgt spid="16"/>
                                        </p:tgtEl>
                                      </p:cBhvr>
                                    </p:animEffect>
                                  </p:childTnLst>
                                </p:cTn>
                              </p:par>
                              <p:par>
                                <p:cTn id="26" presetID="10" presetClass="exit" presetSubtype="0" fill="hold" nodeType="withEffect">
                                  <p:stCondLst>
                                    <p:cond delay="0"/>
                                  </p:stCondLst>
                                  <p:childTnLst>
                                    <p:animEffect transition="out" filter="fade">
                                      <p:cBhvr>
                                        <p:cTn id="27" dur="1000"/>
                                        <p:tgtEl>
                                          <p:spTgt spid="21"/>
                                        </p:tgtEl>
                                      </p:cBhvr>
                                    </p:animEffect>
                                    <p:set>
                                      <p:cBhvr>
                                        <p:cTn id="28" dur="1" fill="hold">
                                          <p:stCondLst>
                                            <p:cond delay="1000"/>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34FA2-AB7D-0549-83A4-C15FF79703C8}"/>
              </a:ext>
            </a:extLst>
          </p:cNvPr>
          <p:cNvSpPr>
            <a:spLocks noGrp="1"/>
          </p:cNvSpPr>
          <p:nvPr>
            <p:ph type="title"/>
          </p:nvPr>
        </p:nvSpPr>
        <p:spPr/>
        <p:txBody>
          <a:bodyPr/>
          <a:lstStyle/>
          <a:p>
            <a:r>
              <a:rPr lang="en-US" altLang="zh-CN" dirty="0" err="1"/>
              <a:t>jr</a:t>
            </a:r>
            <a:r>
              <a:rPr lang="zh-CN" altLang="en-US" dirty="0"/>
              <a:t>指令</a:t>
            </a:r>
            <a:endParaRPr lang="en-US" dirty="0"/>
          </a:p>
        </p:txBody>
      </p:sp>
      <p:sp>
        <p:nvSpPr>
          <p:cNvPr id="3" name="Content Placeholder 2">
            <a:extLst>
              <a:ext uri="{FF2B5EF4-FFF2-40B4-BE49-F238E27FC236}">
                <a16:creationId xmlns:a16="http://schemas.microsoft.com/office/drawing/2014/main" id="{27738BB0-8CD5-EE46-83E7-F644F823D266}"/>
              </a:ext>
            </a:extLst>
          </p:cNvPr>
          <p:cNvSpPr>
            <a:spLocks noGrp="1"/>
          </p:cNvSpPr>
          <p:nvPr>
            <p:ph idx="1"/>
          </p:nvPr>
        </p:nvSpPr>
        <p:spPr>
          <a:xfrm>
            <a:off x="628650" y="2551814"/>
            <a:ext cx="7886700" cy="3625149"/>
          </a:xfrm>
        </p:spPr>
        <p:txBody>
          <a:bodyPr/>
          <a:lstStyle/>
          <a:p>
            <a:r>
              <a:rPr lang="zh-CN" altLang="en-US" dirty="0"/>
              <a:t>将</a:t>
            </a:r>
            <a:r>
              <a:rPr lang="en-US" altLang="zh-CN" dirty="0"/>
              <a:t>PC</a:t>
            </a:r>
            <a:r>
              <a:rPr lang="zh-CN" altLang="en-US" dirty="0"/>
              <a:t>值用某一个寄存器替换，寄存器中包含了</a:t>
            </a:r>
            <a:r>
              <a:rPr lang="en-US" altLang="zh-CN" dirty="0"/>
              <a:t>32</a:t>
            </a:r>
            <a:r>
              <a:rPr lang="zh-CN" altLang="en-US" dirty="0"/>
              <a:t>位的值</a:t>
            </a:r>
            <a:endParaRPr lang="en-US" altLang="zh-CN" dirty="0"/>
          </a:p>
          <a:p>
            <a:r>
              <a:rPr lang="zh-CN" altLang="en-US" dirty="0"/>
              <a:t>如何把</a:t>
            </a:r>
            <a:r>
              <a:rPr lang="en-US" altLang="zh-CN" dirty="0"/>
              <a:t>32</a:t>
            </a:r>
            <a:r>
              <a:rPr lang="zh-CN" altLang="en-US" dirty="0"/>
              <a:t>位值装入？</a:t>
            </a:r>
            <a:endParaRPr lang="en-US" altLang="zh-CN" dirty="0"/>
          </a:p>
          <a:p>
            <a:pPr marL="914400" lvl="1" indent="-406400">
              <a:spcBef>
                <a:spcPts val="0"/>
              </a:spcBef>
              <a:buSzPts val="2800"/>
              <a:buChar char="–"/>
            </a:pPr>
            <a:r>
              <a:rPr lang="en-US" dirty="0"/>
              <a:t>MAL: </a:t>
            </a:r>
            <a:r>
              <a:rPr lang="en-US" dirty="0">
                <a:latin typeface="Courier New"/>
                <a:ea typeface="Courier New"/>
                <a:cs typeface="Courier New"/>
                <a:sym typeface="Courier New"/>
              </a:rPr>
              <a:t>la $</a:t>
            </a:r>
            <a:r>
              <a:rPr lang="en-US" dirty="0" err="1">
                <a:latin typeface="Courier New"/>
                <a:ea typeface="Courier New"/>
                <a:cs typeface="Courier New"/>
                <a:sym typeface="Courier New"/>
              </a:rPr>
              <a:t>dest</a:t>
            </a:r>
            <a:r>
              <a:rPr lang="en-US" dirty="0">
                <a:latin typeface="Courier New"/>
                <a:ea typeface="Courier New"/>
                <a:cs typeface="Courier New"/>
                <a:sym typeface="Courier New"/>
              </a:rPr>
              <a:t> label</a:t>
            </a:r>
            <a:endParaRPr lang="en-US" dirty="0"/>
          </a:p>
          <a:p>
            <a:pPr marL="914400" lvl="1" indent="-406400">
              <a:spcBef>
                <a:spcPts val="0"/>
              </a:spcBef>
              <a:buSzPts val="2800"/>
              <a:buChar char="–"/>
            </a:pPr>
            <a:r>
              <a:rPr lang="en-US" dirty="0"/>
              <a:t>TAL: </a:t>
            </a:r>
            <a:r>
              <a:rPr lang="en-US" dirty="0" err="1">
                <a:latin typeface="Courier New"/>
                <a:ea typeface="Courier New"/>
                <a:cs typeface="Courier New"/>
                <a:sym typeface="Courier New"/>
              </a:rPr>
              <a:t>lui</a:t>
            </a:r>
            <a:r>
              <a:rPr lang="en-US" dirty="0">
                <a:latin typeface="Courier New"/>
                <a:ea typeface="Courier New"/>
                <a:cs typeface="Courier New"/>
                <a:sym typeface="Courier New"/>
              </a:rPr>
              <a:t> / </a:t>
            </a:r>
            <a:r>
              <a:rPr lang="en-US" dirty="0" err="1">
                <a:latin typeface="Courier New"/>
                <a:ea typeface="Courier New"/>
                <a:cs typeface="Courier New"/>
                <a:sym typeface="Courier New"/>
              </a:rPr>
              <a:t>ori</a:t>
            </a:r>
            <a:endParaRPr lang="en-US" dirty="0">
              <a:latin typeface="Courier New"/>
              <a:ea typeface="Courier New"/>
              <a:cs typeface="Courier New"/>
              <a:sym typeface="Courier New"/>
            </a:endParaRPr>
          </a:p>
          <a:p>
            <a:pPr marL="508000" indent="-457200">
              <a:spcBef>
                <a:spcPts val="0"/>
              </a:spcBef>
              <a:buSzPts val="2800"/>
            </a:pPr>
            <a:r>
              <a:rPr lang="zh-CN" altLang="en-US" dirty="0">
                <a:latin typeface="Courier New"/>
                <a:cs typeface="Courier New"/>
                <a:sym typeface="Courier New"/>
              </a:rPr>
              <a:t>可以到达</a:t>
            </a:r>
            <a:r>
              <a:rPr lang="en-US" altLang="zh-CN" dirty="0">
                <a:latin typeface="Courier New"/>
                <a:cs typeface="Courier New"/>
                <a:sym typeface="Courier New"/>
              </a:rPr>
              <a:t>32</a:t>
            </a:r>
            <a:r>
              <a:rPr lang="zh-CN" altLang="en-US" dirty="0">
                <a:latin typeface="Courier New"/>
                <a:cs typeface="Courier New"/>
                <a:sym typeface="Courier New"/>
              </a:rPr>
              <a:t>位地址空间的任何位置</a:t>
            </a:r>
            <a:endParaRPr lang="en-US" dirty="0"/>
          </a:p>
        </p:txBody>
      </p:sp>
      <p:pic>
        <p:nvPicPr>
          <p:cNvPr id="5" name="Google Shape;989;p71">
            <a:extLst>
              <a:ext uri="{FF2B5EF4-FFF2-40B4-BE49-F238E27FC236}">
                <a16:creationId xmlns:a16="http://schemas.microsoft.com/office/drawing/2014/main" id="{285B58A9-1D24-C74A-99F0-079CA2B4E208}"/>
              </a:ext>
            </a:extLst>
          </p:cNvPr>
          <p:cNvPicPr preferRelativeResize="0"/>
          <p:nvPr/>
        </p:nvPicPr>
        <p:blipFill>
          <a:blip r:embed="rId2">
            <a:alphaModFix/>
          </a:blip>
          <a:stretch>
            <a:fillRect/>
          </a:stretch>
        </p:blipFill>
        <p:spPr>
          <a:xfrm>
            <a:off x="1002575" y="1600200"/>
            <a:ext cx="7580525" cy="686425"/>
          </a:xfrm>
          <a:prstGeom prst="rect">
            <a:avLst/>
          </a:prstGeom>
          <a:noFill/>
          <a:ln>
            <a:noFill/>
          </a:ln>
        </p:spPr>
      </p:pic>
      <p:sp>
        <p:nvSpPr>
          <p:cNvPr id="6" name="Google Shape;990;p71">
            <a:extLst>
              <a:ext uri="{FF2B5EF4-FFF2-40B4-BE49-F238E27FC236}">
                <a16:creationId xmlns:a16="http://schemas.microsoft.com/office/drawing/2014/main" id="{FCAFA905-7C31-1F45-99B2-BB11B32BF66F}"/>
              </a:ext>
            </a:extLst>
          </p:cNvPr>
          <p:cNvSpPr/>
          <p:nvPr/>
        </p:nvSpPr>
        <p:spPr>
          <a:xfrm>
            <a:off x="963525" y="1598300"/>
            <a:ext cx="7580400" cy="686400"/>
          </a:xfrm>
          <a:prstGeom prst="rect">
            <a:avLst/>
          </a:prstGeom>
          <a:solidFill>
            <a:srgbClr val="00FF00">
              <a:alpha val="32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2969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152F6-11A0-6345-A616-213FBEDCCBE8}"/>
              </a:ext>
            </a:extLst>
          </p:cNvPr>
          <p:cNvSpPr>
            <a:spLocks noGrp="1"/>
          </p:cNvSpPr>
          <p:nvPr>
            <p:ph type="title"/>
          </p:nvPr>
        </p:nvSpPr>
        <p:spPr/>
        <p:txBody>
          <a:bodyPr/>
          <a:lstStyle/>
          <a:p>
            <a:r>
              <a:rPr lang="en-US" altLang="zh-CN" dirty="0"/>
              <a:t>MIPS</a:t>
            </a:r>
            <a:r>
              <a:rPr lang="zh-CN" altLang="en-US" dirty="0"/>
              <a:t>的指令格式</a:t>
            </a:r>
            <a:endParaRPr lang="en-US" dirty="0"/>
          </a:p>
        </p:txBody>
      </p:sp>
      <p:sp>
        <p:nvSpPr>
          <p:cNvPr id="3" name="Content Placeholder 2">
            <a:extLst>
              <a:ext uri="{FF2B5EF4-FFF2-40B4-BE49-F238E27FC236}">
                <a16:creationId xmlns:a16="http://schemas.microsoft.com/office/drawing/2014/main" id="{DD081427-3EEC-2249-8F4A-375E9181E4E1}"/>
              </a:ext>
            </a:extLst>
          </p:cNvPr>
          <p:cNvSpPr>
            <a:spLocks noGrp="1"/>
          </p:cNvSpPr>
          <p:nvPr>
            <p:ph idx="1"/>
          </p:nvPr>
        </p:nvSpPr>
        <p:spPr/>
        <p:txBody>
          <a:bodyPr/>
          <a:lstStyle/>
          <a:p>
            <a:r>
              <a:rPr lang="en-US" altLang="zh-CN" dirty="0"/>
              <a:t>R-</a:t>
            </a:r>
            <a:r>
              <a:rPr lang="zh-CN" altLang="en-US" dirty="0"/>
              <a:t>格式：寄存器指令，指定指令中的</a:t>
            </a:r>
            <a:r>
              <a:rPr lang="en-US" altLang="zh-CN" dirty="0"/>
              <a:t>3</a:t>
            </a:r>
            <a:r>
              <a:rPr lang="zh-CN" altLang="en-US" dirty="0"/>
              <a:t>个寄存器</a:t>
            </a:r>
            <a:endParaRPr lang="en-US" altLang="zh-CN" dirty="0"/>
          </a:p>
          <a:p>
            <a:r>
              <a:rPr lang="en-US" altLang="zh-CN" dirty="0"/>
              <a:t>I-</a:t>
            </a:r>
            <a:r>
              <a:rPr lang="zh-CN" altLang="en-US" dirty="0"/>
              <a:t>格式：指令中包含立即数，</a:t>
            </a:r>
            <a:r>
              <a:rPr lang="en-US" altLang="zh-CN" dirty="0" err="1"/>
              <a:t>lw</a:t>
            </a:r>
            <a:r>
              <a:rPr lang="en-US" altLang="zh-CN" dirty="0"/>
              <a:t>/</a:t>
            </a:r>
            <a:r>
              <a:rPr lang="en-US" altLang="zh-CN" dirty="0" err="1"/>
              <a:t>sw</a:t>
            </a:r>
            <a:r>
              <a:rPr lang="zh-CN" altLang="en-US" dirty="0"/>
              <a:t>（</a:t>
            </a:r>
            <a:r>
              <a:rPr lang="en-US" altLang="zh-CN" dirty="0"/>
              <a:t>offset</a:t>
            </a:r>
            <a:r>
              <a:rPr lang="zh-CN" altLang="en-US" dirty="0"/>
              <a:t>是立即数），已经</a:t>
            </a:r>
            <a:r>
              <a:rPr lang="en-US" altLang="zh-CN" dirty="0" err="1"/>
              <a:t>beq</a:t>
            </a:r>
            <a:r>
              <a:rPr lang="en-US" altLang="zh-CN" dirty="0"/>
              <a:t>/</a:t>
            </a:r>
            <a:r>
              <a:rPr lang="en-US" altLang="zh-CN" dirty="0" err="1"/>
              <a:t>bne</a:t>
            </a:r>
            <a:endParaRPr lang="en-US" altLang="zh-CN" dirty="0"/>
          </a:p>
          <a:p>
            <a:pPr lvl="1"/>
            <a:r>
              <a:rPr lang="zh-CN" altLang="en-US" dirty="0"/>
              <a:t>不包含移位指令</a:t>
            </a:r>
            <a:endParaRPr lang="en-US" altLang="zh-CN" dirty="0"/>
          </a:p>
          <a:p>
            <a:r>
              <a:rPr lang="en-US" dirty="0"/>
              <a:t>J</a:t>
            </a:r>
            <a:r>
              <a:rPr lang="en-US" altLang="zh-CN" dirty="0"/>
              <a:t>-</a:t>
            </a:r>
            <a:r>
              <a:rPr lang="zh-CN" altLang="en-US" dirty="0"/>
              <a:t>格式：</a:t>
            </a:r>
            <a:r>
              <a:rPr lang="en-US" altLang="zh-CN" dirty="0"/>
              <a:t>j</a:t>
            </a:r>
            <a:r>
              <a:rPr lang="zh-CN" altLang="en-US" dirty="0"/>
              <a:t>以及</a:t>
            </a:r>
            <a:r>
              <a:rPr lang="en-US" altLang="zh-CN" dirty="0" err="1"/>
              <a:t>jal</a:t>
            </a:r>
            <a:endParaRPr lang="en-US" altLang="zh-CN" dirty="0"/>
          </a:p>
          <a:p>
            <a:pPr lvl="1"/>
            <a:r>
              <a:rPr lang="zh-CN" altLang="en-US" dirty="0"/>
              <a:t>不包含</a:t>
            </a:r>
            <a:r>
              <a:rPr lang="en-US" altLang="zh-CN" dirty="0" err="1"/>
              <a:t>jr</a:t>
            </a:r>
            <a:endParaRPr lang="en-US" dirty="0"/>
          </a:p>
        </p:txBody>
      </p:sp>
      <p:grpSp>
        <p:nvGrpSpPr>
          <p:cNvPr id="4" name="Google Shape;275;p35">
            <a:extLst>
              <a:ext uri="{FF2B5EF4-FFF2-40B4-BE49-F238E27FC236}">
                <a16:creationId xmlns:a16="http://schemas.microsoft.com/office/drawing/2014/main" id="{3C691017-0F07-0E41-9BFD-1E91EC740D50}"/>
              </a:ext>
            </a:extLst>
          </p:cNvPr>
          <p:cNvGrpSpPr/>
          <p:nvPr/>
        </p:nvGrpSpPr>
        <p:grpSpPr>
          <a:xfrm>
            <a:off x="0" y="4499850"/>
            <a:ext cx="9144038" cy="2371500"/>
            <a:chOff x="0" y="4499850"/>
            <a:chExt cx="9144038" cy="2371500"/>
          </a:xfrm>
        </p:grpSpPr>
        <p:grpSp>
          <p:nvGrpSpPr>
            <p:cNvPr id="5" name="Google Shape;276;p35">
              <a:extLst>
                <a:ext uri="{FF2B5EF4-FFF2-40B4-BE49-F238E27FC236}">
                  <a16:creationId xmlns:a16="http://schemas.microsoft.com/office/drawing/2014/main" id="{BFCB5992-6E7E-CD45-A0E8-5B99B8D3C558}"/>
                </a:ext>
              </a:extLst>
            </p:cNvPr>
            <p:cNvGrpSpPr/>
            <p:nvPr/>
          </p:nvGrpSpPr>
          <p:grpSpPr>
            <a:xfrm>
              <a:off x="621792" y="4587240"/>
              <a:ext cx="7900488" cy="457200"/>
              <a:chOff x="457200" y="4572000"/>
              <a:chExt cx="7900488" cy="457200"/>
            </a:xfrm>
          </p:grpSpPr>
          <p:sp>
            <p:nvSpPr>
              <p:cNvPr id="8" name="Google Shape;277;p35">
                <a:extLst>
                  <a:ext uri="{FF2B5EF4-FFF2-40B4-BE49-F238E27FC236}">
                    <a16:creationId xmlns:a16="http://schemas.microsoft.com/office/drawing/2014/main" id="{2352E41E-87F5-6C4A-8EA0-B931FE94BB22}"/>
                  </a:ext>
                </a:extLst>
              </p:cNvPr>
              <p:cNvSpPr/>
              <p:nvPr/>
            </p:nvSpPr>
            <p:spPr>
              <a:xfrm>
                <a:off x="457200"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9" name="Google Shape;278;p35">
                <a:extLst>
                  <a:ext uri="{FF2B5EF4-FFF2-40B4-BE49-F238E27FC236}">
                    <a16:creationId xmlns:a16="http://schemas.microsoft.com/office/drawing/2014/main" id="{D9B0263A-4916-B948-98D8-CA9BA47F69AB}"/>
                  </a:ext>
                </a:extLst>
              </p:cNvPr>
              <p:cNvSpPr/>
              <p:nvPr/>
            </p:nvSpPr>
            <p:spPr>
              <a:xfrm>
                <a:off x="6876288"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0" name="Google Shape;279;p35">
                <a:extLst>
                  <a:ext uri="{FF2B5EF4-FFF2-40B4-BE49-F238E27FC236}">
                    <a16:creationId xmlns:a16="http://schemas.microsoft.com/office/drawing/2014/main" id="{32CF864C-9B9C-AA40-8F20-B018EDD78543}"/>
                  </a:ext>
                </a:extLst>
              </p:cNvPr>
              <p:cNvSpPr/>
              <p:nvPr/>
            </p:nvSpPr>
            <p:spPr>
              <a:xfrm>
                <a:off x="193852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1" name="Google Shape;280;p35">
                <a:extLst>
                  <a:ext uri="{FF2B5EF4-FFF2-40B4-BE49-F238E27FC236}">
                    <a16:creationId xmlns:a16="http://schemas.microsoft.com/office/drawing/2014/main" id="{1A84E0D7-97CB-DB46-9091-213D8C325018}"/>
                  </a:ext>
                </a:extLst>
              </p:cNvPr>
              <p:cNvSpPr/>
              <p:nvPr/>
            </p:nvSpPr>
            <p:spPr>
              <a:xfrm>
                <a:off x="317296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2" name="Google Shape;281;p35">
                <a:extLst>
                  <a:ext uri="{FF2B5EF4-FFF2-40B4-BE49-F238E27FC236}">
                    <a16:creationId xmlns:a16="http://schemas.microsoft.com/office/drawing/2014/main" id="{7DFEAF2E-AB25-9241-B6F8-943D0FE79AB3}"/>
                  </a:ext>
                </a:extLst>
              </p:cNvPr>
              <p:cNvSpPr/>
              <p:nvPr/>
            </p:nvSpPr>
            <p:spPr>
              <a:xfrm>
                <a:off x="440740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3" name="Google Shape;282;p35">
                <a:extLst>
                  <a:ext uri="{FF2B5EF4-FFF2-40B4-BE49-F238E27FC236}">
                    <a16:creationId xmlns:a16="http://schemas.microsoft.com/office/drawing/2014/main" id="{B9695D9B-90C6-2545-9124-7B10B8C860E9}"/>
                  </a:ext>
                </a:extLst>
              </p:cNvPr>
              <p:cNvSpPr/>
              <p:nvPr/>
            </p:nvSpPr>
            <p:spPr>
              <a:xfrm>
                <a:off x="564184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grpSp>
        <p:pic>
          <p:nvPicPr>
            <p:cNvPr id="6" name="Google Shape;283;p35">
              <a:extLst>
                <a:ext uri="{FF2B5EF4-FFF2-40B4-BE49-F238E27FC236}">
                  <a16:creationId xmlns:a16="http://schemas.microsoft.com/office/drawing/2014/main" id="{19A0BD81-3E93-454F-AF77-5E5FB44FFB95}"/>
                </a:ext>
              </a:extLst>
            </p:cNvPr>
            <p:cNvPicPr preferRelativeResize="0"/>
            <p:nvPr/>
          </p:nvPicPr>
          <p:blipFill rotWithShape="1">
            <a:blip r:embed="rId2">
              <a:alphaModFix/>
            </a:blip>
            <a:srcRect t="3128"/>
            <a:stretch/>
          </p:blipFill>
          <p:spPr>
            <a:xfrm>
              <a:off x="0" y="4513200"/>
              <a:ext cx="9144000" cy="2344800"/>
            </a:xfrm>
            <a:prstGeom prst="rect">
              <a:avLst/>
            </a:prstGeom>
            <a:noFill/>
            <a:ln>
              <a:noFill/>
            </a:ln>
          </p:spPr>
        </p:pic>
        <p:sp>
          <p:nvSpPr>
            <p:cNvPr id="7" name="Google Shape;284;p35">
              <a:extLst>
                <a:ext uri="{FF2B5EF4-FFF2-40B4-BE49-F238E27FC236}">
                  <a16:creationId xmlns:a16="http://schemas.microsoft.com/office/drawing/2014/main" id="{423F8315-0809-674D-942D-8ACD2D1A3BD8}"/>
                </a:ext>
              </a:extLst>
            </p:cNvPr>
            <p:cNvSpPr/>
            <p:nvPr/>
          </p:nvSpPr>
          <p:spPr>
            <a:xfrm>
              <a:off x="38" y="4499850"/>
              <a:ext cx="9144000" cy="2371500"/>
            </a:xfrm>
            <a:prstGeom prst="rect">
              <a:avLst/>
            </a:prstGeom>
            <a:solidFill>
              <a:srgbClr val="00FF00">
                <a:alpha val="32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068679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809A6-783D-D84F-91D1-D9DC1AB2AF49}"/>
              </a:ext>
            </a:extLst>
          </p:cNvPr>
          <p:cNvSpPr>
            <a:spLocks noGrp="1"/>
          </p:cNvSpPr>
          <p:nvPr>
            <p:ph type="title"/>
          </p:nvPr>
        </p:nvSpPr>
        <p:spPr/>
        <p:txBody>
          <a:bodyPr/>
          <a:lstStyle/>
          <a:p>
            <a:r>
              <a:rPr lang="en-US" altLang="zh-CN" dirty="0"/>
              <a:t>J</a:t>
            </a:r>
            <a:r>
              <a:rPr lang="zh-CN" altLang="en-US" dirty="0"/>
              <a:t>类型指令格式</a:t>
            </a:r>
            <a:endParaRPr lang="en-US" dirty="0"/>
          </a:p>
        </p:txBody>
      </p:sp>
      <p:sp>
        <p:nvSpPr>
          <p:cNvPr id="4" name="Google Shape;996;p72">
            <a:extLst>
              <a:ext uri="{FF2B5EF4-FFF2-40B4-BE49-F238E27FC236}">
                <a16:creationId xmlns:a16="http://schemas.microsoft.com/office/drawing/2014/main" id="{7488B790-B3AA-BB47-9D1C-BAE55277560E}"/>
              </a:ext>
            </a:extLst>
          </p:cNvPr>
          <p:cNvSpPr txBox="1">
            <a:spLocks/>
          </p:cNvSpPr>
          <p:nvPr/>
        </p:nvSpPr>
        <p:spPr>
          <a:xfrm>
            <a:off x="457200" y="1600200"/>
            <a:ext cx="8229600" cy="493776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en-US" sz="3200" dirty="0">
                <a:solidFill>
                  <a:schemeClr val="dk1"/>
                </a:solidFill>
                <a:latin typeface="Calibri"/>
                <a:ea typeface="Calibri"/>
                <a:cs typeface="Calibri"/>
                <a:sym typeface="Calibri"/>
              </a:rPr>
              <a:t>Jump</a:t>
            </a:r>
            <a:r>
              <a:rPr lang="zh-CN" altLang="en-US" sz="3200" dirty="0">
                <a:solidFill>
                  <a:schemeClr val="dk1"/>
                </a:solidFill>
                <a:latin typeface="Calibri"/>
                <a:ea typeface="Calibri"/>
                <a:cs typeface="Calibri"/>
                <a:sym typeface="Calibri"/>
              </a:rPr>
              <a:t>指令</a:t>
            </a:r>
            <a:r>
              <a:rPr lang="en-US" sz="3200" dirty="0">
                <a:solidFill>
                  <a:schemeClr val="dk1"/>
                </a:solidFill>
                <a:latin typeface="Calibri"/>
                <a:ea typeface="Calibri"/>
                <a:cs typeface="Calibri"/>
                <a:sym typeface="Calibri"/>
              </a:rPr>
              <a:t>:</a:t>
            </a:r>
            <a:endParaRPr lang="en-US" dirty="0"/>
          </a:p>
          <a:p>
            <a:pPr marL="742950" lvl="1" indent="-285750">
              <a:spcBef>
                <a:spcPts val="560"/>
              </a:spcBef>
              <a:buClr>
                <a:srgbClr val="FF0000"/>
              </a:buClr>
              <a:buSzPts val="2800"/>
              <a:buFont typeface="Arial"/>
              <a:buChar char="–"/>
            </a:pPr>
            <a:r>
              <a:rPr lang="en-US" sz="2800" dirty="0">
                <a:solidFill>
                  <a:srgbClr val="FF0000"/>
                </a:solidFill>
                <a:latin typeface="Calibri"/>
                <a:ea typeface="Calibri"/>
                <a:cs typeface="Calibri"/>
                <a:sym typeface="Calibri"/>
              </a:rPr>
              <a:t>New PC = { (</a:t>
            </a:r>
            <a:r>
              <a:rPr lang="en-US" sz="2800" b="1" dirty="0">
                <a:solidFill>
                  <a:srgbClr val="FF0000"/>
                </a:solidFill>
              </a:rPr>
              <a:t>PC+4</a:t>
            </a:r>
            <a:r>
              <a:rPr lang="en-US" sz="2800" dirty="0">
                <a:solidFill>
                  <a:srgbClr val="FF0000"/>
                </a:solidFill>
                <a:latin typeface="Calibri"/>
                <a:ea typeface="Calibri"/>
                <a:cs typeface="Calibri"/>
                <a:sym typeface="Calibri"/>
              </a:rPr>
              <a:t>)[31..28], target address, 0b00 }</a:t>
            </a:r>
          </a:p>
          <a:p>
            <a:pPr marL="742950" lvl="1" indent="-285750">
              <a:spcBef>
                <a:spcPts val="560"/>
              </a:spcBef>
              <a:buClr>
                <a:srgbClr val="FF0000"/>
              </a:buClr>
              <a:buSzPts val="2800"/>
              <a:buFont typeface="Arial"/>
              <a:buChar char="–"/>
            </a:pPr>
            <a:endParaRPr lang="en-US" dirty="0">
              <a:solidFill>
                <a:srgbClr val="FF0000"/>
              </a:solidFill>
            </a:endParaRPr>
          </a:p>
          <a:p>
            <a:pPr marL="342900" indent="-342900">
              <a:spcBef>
                <a:spcPts val="640"/>
              </a:spcBef>
              <a:buClr>
                <a:schemeClr val="dk1"/>
              </a:buClr>
              <a:buSzPts val="3200"/>
              <a:buFont typeface="Arial"/>
              <a:buChar char="•"/>
            </a:pPr>
            <a:r>
              <a:rPr lang="en-US" sz="3200" dirty="0">
                <a:solidFill>
                  <a:schemeClr val="dk1"/>
                </a:solidFill>
                <a:latin typeface="Calibri"/>
                <a:ea typeface="Calibri"/>
                <a:cs typeface="Calibri"/>
                <a:sym typeface="Calibri"/>
              </a:rPr>
              <a:t>Notes: </a:t>
            </a:r>
            <a:endParaRPr lang="en-US" dirty="0"/>
          </a:p>
          <a:p>
            <a:pPr marL="742950" lvl="1" indent="-285750">
              <a:spcBef>
                <a:spcPts val="560"/>
              </a:spcBef>
              <a:buClr>
                <a:schemeClr val="dk1"/>
              </a:buClr>
              <a:buSzPts val="2800"/>
              <a:buFont typeface="Arial"/>
              <a:buChar char="–"/>
            </a:pPr>
            <a:r>
              <a:rPr lang="en-US" sz="2800" dirty="0">
                <a:solidFill>
                  <a:schemeClr val="dk1"/>
                </a:solidFill>
                <a:latin typeface="Calibri"/>
                <a:ea typeface="Calibri"/>
                <a:cs typeface="Calibri"/>
                <a:sym typeface="Calibri"/>
              </a:rPr>
              <a:t>{ , , } </a:t>
            </a:r>
            <a:r>
              <a:rPr lang="zh-CN" altLang="en-US" sz="2800" dirty="0">
                <a:solidFill>
                  <a:schemeClr val="dk1"/>
                </a:solidFill>
                <a:latin typeface="Calibri"/>
                <a:ea typeface="Calibri"/>
                <a:cs typeface="Calibri"/>
                <a:sym typeface="Calibri"/>
              </a:rPr>
              <a:t>拼接操作</a:t>
            </a:r>
            <a:br>
              <a:rPr lang="en-US" sz="2800" dirty="0">
                <a:solidFill>
                  <a:schemeClr val="dk1"/>
                </a:solidFill>
                <a:latin typeface="Calibri"/>
                <a:ea typeface="Calibri"/>
                <a:cs typeface="Calibri"/>
                <a:sym typeface="Calibri"/>
              </a:rPr>
            </a:br>
            <a:r>
              <a:rPr lang="en-US" sz="2800" dirty="0">
                <a:solidFill>
                  <a:schemeClr val="dk1"/>
                </a:solidFill>
                <a:latin typeface="Calibri"/>
                <a:ea typeface="Calibri"/>
                <a:cs typeface="Calibri"/>
                <a:sym typeface="Calibri"/>
              </a:rPr>
              <a:t>{ 4 bits , 26 bits , 2 bits } = 32 bit address</a:t>
            </a:r>
            <a:endParaRPr lang="en-US" dirty="0"/>
          </a:p>
          <a:p>
            <a:pPr marL="742950" lvl="1" indent="-285750">
              <a:spcBef>
                <a:spcPts val="560"/>
              </a:spcBef>
              <a:buClr>
                <a:schemeClr val="dk1"/>
              </a:buClr>
              <a:buSzPts val="2800"/>
              <a:buFont typeface="Arial"/>
              <a:buChar char="–"/>
            </a:pPr>
            <a:r>
              <a:rPr lang="zh-CN" altLang="en-US" sz="2800" dirty="0">
                <a:solidFill>
                  <a:schemeClr val="dk1"/>
                </a:solidFill>
                <a:latin typeface="Calibri"/>
                <a:ea typeface="Calibri"/>
                <a:cs typeface="Calibri"/>
                <a:sym typeface="Calibri"/>
              </a:rPr>
              <a:t>数组下标</a:t>
            </a:r>
            <a:r>
              <a:rPr lang="en-US" sz="2800" dirty="0">
                <a:solidFill>
                  <a:schemeClr val="dk1"/>
                </a:solidFill>
                <a:latin typeface="Calibri"/>
                <a:ea typeface="Calibri"/>
                <a:cs typeface="Calibri"/>
                <a:sym typeface="Calibri"/>
              </a:rPr>
              <a:t>:  [31..28] </a:t>
            </a:r>
            <a:r>
              <a:rPr lang="zh-CN" altLang="en-US" sz="2800" dirty="0">
                <a:solidFill>
                  <a:schemeClr val="dk1"/>
                </a:solidFill>
                <a:latin typeface="Calibri"/>
                <a:ea typeface="Calibri"/>
                <a:cs typeface="Calibri"/>
                <a:sym typeface="Calibri"/>
              </a:rPr>
              <a:t>表示高四位</a:t>
            </a:r>
            <a:endParaRPr lang="en-US" dirty="0"/>
          </a:p>
          <a:p>
            <a:pPr marL="742950" lvl="1" indent="-285750">
              <a:spcBef>
                <a:spcPts val="560"/>
              </a:spcBef>
              <a:buClr>
                <a:schemeClr val="dk1"/>
              </a:buClr>
              <a:buSzPts val="2800"/>
              <a:buFont typeface="Arial"/>
              <a:buChar char="–"/>
            </a:pPr>
            <a:r>
              <a:rPr lang="zh-CN" altLang="en-US" sz="2800" dirty="0">
                <a:solidFill>
                  <a:schemeClr val="dk1"/>
                </a:solidFill>
                <a:latin typeface="Calibri"/>
                <a:ea typeface="Calibri"/>
                <a:cs typeface="Calibri"/>
                <a:sym typeface="Calibri"/>
              </a:rPr>
              <a:t>在硬件上，实际使用的是</a:t>
            </a:r>
            <a:r>
              <a:rPr lang="en-US" sz="2800" dirty="0">
                <a:solidFill>
                  <a:schemeClr val="dk1"/>
                </a:solidFill>
                <a:latin typeface="Calibri"/>
                <a:ea typeface="Calibri"/>
                <a:cs typeface="Calibri"/>
                <a:sym typeface="Calibri"/>
              </a:rPr>
              <a:t> </a:t>
            </a:r>
            <a:r>
              <a:rPr lang="en-US" sz="2800" b="1" dirty="0">
                <a:solidFill>
                  <a:schemeClr val="dk1"/>
                </a:solidFill>
              </a:rPr>
              <a:t>PC+4</a:t>
            </a:r>
            <a:r>
              <a:rPr lang="en-US" sz="2800" dirty="0">
                <a:solidFill>
                  <a:schemeClr val="dk1"/>
                </a:solidFill>
                <a:latin typeface="Calibri"/>
                <a:ea typeface="Calibri"/>
                <a:cs typeface="Calibri"/>
                <a:sym typeface="Calibri"/>
              </a:rPr>
              <a:t> </a:t>
            </a:r>
            <a:r>
              <a:rPr lang="zh-CN" altLang="en-US" sz="2800" dirty="0">
                <a:solidFill>
                  <a:schemeClr val="dk1"/>
                </a:solidFill>
                <a:latin typeface="Calibri"/>
                <a:ea typeface="Calibri"/>
                <a:cs typeface="Calibri"/>
                <a:sym typeface="Calibri"/>
              </a:rPr>
              <a:t>而不是</a:t>
            </a:r>
            <a:r>
              <a:rPr lang="en-US" sz="2800" dirty="0">
                <a:solidFill>
                  <a:schemeClr val="dk1"/>
                </a:solidFill>
                <a:latin typeface="Calibri"/>
                <a:ea typeface="Calibri"/>
                <a:cs typeface="Calibri"/>
                <a:sym typeface="Calibri"/>
              </a:rPr>
              <a:t> PC</a:t>
            </a:r>
          </a:p>
        </p:txBody>
      </p:sp>
      <p:pic>
        <p:nvPicPr>
          <p:cNvPr id="5" name="Google Shape;1000;p72">
            <a:extLst>
              <a:ext uri="{FF2B5EF4-FFF2-40B4-BE49-F238E27FC236}">
                <a16:creationId xmlns:a16="http://schemas.microsoft.com/office/drawing/2014/main" id="{253F63E4-825E-0147-A59C-AC00ADB69F86}"/>
              </a:ext>
            </a:extLst>
          </p:cNvPr>
          <p:cNvPicPr preferRelativeResize="0"/>
          <p:nvPr/>
        </p:nvPicPr>
        <p:blipFill>
          <a:blip r:embed="rId2">
            <a:alphaModFix/>
          </a:blip>
          <a:stretch>
            <a:fillRect/>
          </a:stretch>
        </p:blipFill>
        <p:spPr>
          <a:xfrm>
            <a:off x="814087" y="2558048"/>
            <a:ext cx="7515850" cy="478525"/>
          </a:xfrm>
          <a:prstGeom prst="rect">
            <a:avLst/>
          </a:prstGeom>
          <a:noFill/>
          <a:ln>
            <a:noFill/>
          </a:ln>
        </p:spPr>
      </p:pic>
      <p:sp>
        <p:nvSpPr>
          <p:cNvPr id="6" name="Google Shape;1001;p72">
            <a:extLst>
              <a:ext uri="{FF2B5EF4-FFF2-40B4-BE49-F238E27FC236}">
                <a16:creationId xmlns:a16="http://schemas.microsoft.com/office/drawing/2014/main" id="{AC36A37B-A919-FD4D-9C45-3879370CB639}"/>
              </a:ext>
            </a:extLst>
          </p:cNvPr>
          <p:cNvSpPr/>
          <p:nvPr/>
        </p:nvSpPr>
        <p:spPr>
          <a:xfrm>
            <a:off x="816150" y="2548995"/>
            <a:ext cx="7538100" cy="510000"/>
          </a:xfrm>
          <a:prstGeom prst="rect">
            <a:avLst/>
          </a:prstGeom>
          <a:solidFill>
            <a:srgbClr val="00FF00">
              <a:alpha val="32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77848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9E752-CA83-5E40-86CA-138241DE943B}"/>
              </a:ext>
            </a:extLst>
          </p:cNvPr>
          <p:cNvSpPr>
            <a:spLocks noGrp="1"/>
          </p:cNvSpPr>
          <p:nvPr>
            <p:ph type="title"/>
          </p:nvPr>
        </p:nvSpPr>
        <p:spPr/>
        <p:txBody>
          <a:bodyPr/>
          <a:lstStyle/>
          <a:p>
            <a:r>
              <a:rPr lang="en-US" altLang="zh-CN" dirty="0"/>
              <a:t>MIPS</a:t>
            </a:r>
            <a:r>
              <a:rPr lang="zh-CN" altLang="en-US" dirty="0"/>
              <a:t>指令格式总结</a:t>
            </a:r>
            <a:endParaRPr lang="en-US" dirty="0"/>
          </a:p>
        </p:txBody>
      </p:sp>
      <p:sp>
        <p:nvSpPr>
          <p:cNvPr id="4" name="Google Shape;1031;p74">
            <a:extLst>
              <a:ext uri="{FF2B5EF4-FFF2-40B4-BE49-F238E27FC236}">
                <a16:creationId xmlns:a16="http://schemas.microsoft.com/office/drawing/2014/main" id="{7E83DC50-887B-A448-B2A7-F828816F14D9}"/>
              </a:ext>
            </a:extLst>
          </p:cNvPr>
          <p:cNvSpPr txBox="1">
            <a:spLocks/>
          </p:cNvSpPr>
          <p:nvPr/>
        </p:nvSpPr>
        <p:spPr>
          <a:xfrm>
            <a:off x="457200" y="1600199"/>
            <a:ext cx="8229600" cy="493776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zh-CN" altLang="en-US" sz="3200" dirty="0">
                <a:solidFill>
                  <a:schemeClr val="dk1"/>
                </a:solidFill>
                <a:latin typeface="Calibri"/>
                <a:ea typeface="Calibri"/>
                <a:cs typeface="Calibri"/>
                <a:sym typeface="Calibri"/>
              </a:rPr>
              <a:t>代码与数据一样保存在程序地址空间非常重要，硬件和软件在一定程度上同等处理</a:t>
            </a:r>
            <a:endParaRPr lang="en-US" dirty="0"/>
          </a:p>
          <a:p>
            <a:pPr marL="342900" indent="-342900">
              <a:spcBef>
                <a:spcPts val="640"/>
              </a:spcBef>
              <a:buClr>
                <a:srgbClr val="FF0000"/>
              </a:buClr>
              <a:buSzPts val="3200"/>
              <a:buFont typeface="Arial"/>
              <a:buChar char="•"/>
            </a:pPr>
            <a:r>
              <a:rPr lang="en-US" sz="3200" dirty="0">
                <a:solidFill>
                  <a:srgbClr val="FF0000"/>
                </a:solidFill>
                <a:latin typeface="Calibri"/>
                <a:ea typeface="Calibri"/>
                <a:cs typeface="Calibri"/>
                <a:sym typeface="Calibri"/>
              </a:rPr>
              <a:t>MIPS </a:t>
            </a:r>
            <a:r>
              <a:rPr lang="zh-CN" altLang="en-US" sz="3200" dirty="0">
                <a:solidFill>
                  <a:srgbClr val="FF0000"/>
                </a:solidFill>
                <a:latin typeface="Calibri"/>
                <a:ea typeface="Calibri"/>
                <a:cs typeface="Calibri"/>
                <a:sym typeface="Calibri"/>
              </a:rPr>
              <a:t>机器语言指令</a:t>
            </a:r>
            <a:r>
              <a:rPr lang="en-US" sz="3200" dirty="0">
                <a:solidFill>
                  <a:srgbClr val="FF0000"/>
                </a:solidFill>
                <a:latin typeface="Calibri"/>
                <a:ea typeface="Calibri"/>
                <a:cs typeface="Calibri"/>
                <a:sym typeface="Calibri"/>
              </a:rPr>
              <a:t>:</a:t>
            </a:r>
            <a:r>
              <a:rPr lang="en-US" sz="3200" dirty="0">
                <a:solidFill>
                  <a:schemeClr val="dk1"/>
                </a:solidFill>
                <a:latin typeface="Calibri"/>
                <a:ea typeface="Calibri"/>
                <a:cs typeface="Calibri"/>
                <a:sym typeface="Calibri"/>
              </a:rPr>
              <a:t> </a:t>
            </a:r>
            <a:br>
              <a:rPr lang="en-US" sz="3200" dirty="0">
                <a:solidFill>
                  <a:schemeClr val="dk1"/>
                </a:solidFill>
                <a:latin typeface="Calibri"/>
                <a:ea typeface="Calibri"/>
                <a:cs typeface="Calibri"/>
                <a:sym typeface="Calibri"/>
              </a:rPr>
            </a:br>
            <a:br>
              <a:rPr lang="en-US" sz="3200" dirty="0">
                <a:solidFill>
                  <a:schemeClr val="dk1"/>
                </a:solidFill>
                <a:latin typeface="Calibri"/>
                <a:ea typeface="Calibri"/>
                <a:cs typeface="Calibri"/>
                <a:sym typeface="Calibri"/>
              </a:rPr>
            </a:br>
            <a:endParaRPr lang="en-US" sz="3200" dirty="0">
              <a:solidFill>
                <a:schemeClr val="dk1"/>
              </a:solidFill>
              <a:latin typeface="Calibri"/>
              <a:ea typeface="Calibri"/>
              <a:cs typeface="Calibri"/>
              <a:sym typeface="Calibri"/>
            </a:endParaRPr>
          </a:p>
          <a:p>
            <a:pPr marL="0" indent="0">
              <a:spcBef>
                <a:spcPts val="640"/>
              </a:spcBef>
              <a:buClr>
                <a:srgbClr val="FF0000"/>
              </a:buClr>
              <a:buSzPts val="3200"/>
              <a:buNone/>
            </a:pPr>
            <a:br>
              <a:rPr lang="en-US" sz="3200" dirty="0">
                <a:solidFill>
                  <a:schemeClr val="dk1"/>
                </a:solidFill>
                <a:latin typeface="Calibri"/>
                <a:ea typeface="Calibri"/>
                <a:cs typeface="Calibri"/>
                <a:sym typeface="Calibri"/>
              </a:rPr>
            </a:br>
            <a:endParaRPr lang="en-US" sz="3200" dirty="0">
              <a:solidFill>
                <a:schemeClr val="dk1"/>
              </a:solidFill>
              <a:latin typeface="Calibri"/>
              <a:ea typeface="Calibri"/>
              <a:cs typeface="Calibri"/>
              <a:sym typeface="Calibri"/>
            </a:endParaRPr>
          </a:p>
          <a:p>
            <a:pPr marL="342900" indent="-342900">
              <a:spcBef>
                <a:spcPts val="1800"/>
              </a:spcBef>
              <a:buClr>
                <a:schemeClr val="dk1"/>
              </a:buClr>
              <a:buSzPts val="3200"/>
              <a:buFont typeface="Arial"/>
              <a:buChar char="•"/>
            </a:pPr>
            <a:r>
              <a:rPr lang="zh-CN" altLang="en-US" sz="3200" dirty="0">
                <a:solidFill>
                  <a:schemeClr val="dk1"/>
                </a:solidFill>
                <a:latin typeface="Calibri"/>
                <a:ea typeface="Calibri"/>
                <a:cs typeface="Calibri"/>
                <a:sym typeface="Calibri"/>
              </a:rPr>
              <a:t>分支使用</a:t>
            </a:r>
            <a:r>
              <a:rPr lang="en-US" altLang="zh-CN" sz="3200" dirty="0">
                <a:solidFill>
                  <a:schemeClr val="dk1"/>
                </a:solidFill>
                <a:latin typeface="Calibri"/>
                <a:ea typeface="Calibri"/>
                <a:cs typeface="Calibri"/>
                <a:sym typeface="Calibri"/>
              </a:rPr>
              <a:t>PC</a:t>
            </a:r>
            <a:r>
              <a:rPr lang="zh-CN" altLang="en-US" sz="3200" dirty="0">
                <a:solidFill>
                  <a:schemeClr val="dk1"/>
                </a:solidFill>
                <a:latin typeface="Calibri"/>
                <a:ea typeface="Calibri"/>
                <a:cs typeface="Calibri"/>
                <a:sym typeface="Calibri"/>
              </a:rPr>
              <a:t>相对寻址</a:t>
            </a:r>
            <a:endParaRPr lang="en-US" altLang="zh-CN" sz="3200" dirty="0">
              <a:solidFill>
                <a:schemeClr val="dk1"/>
              </a:solidFill>
              <a:latin typeface="Calibri"/>
              <a:ea typeface="Calibri"/>
              <a:cs typeface="Calibri"/>
              <a:sym typeface="Calibri"/>
            </a:endParaRPr>
          </a:p>
          <a:p>
            <a:pPr marL="342900" indent="-342900">
              <a:spcBef>
                <a:spcPts val="1800"/>
              </a:spcBef>
              <a:buClr>
                <a:schemeClr val="dk1"/>
              </a:buClr>
              <a:buSzPts val="3200"/>
              <a:buFont typeface="Arial"/>
              <a:buChar char="•"/>
            </a:pPr>
            <a:r>
              <a:rPr lang="zh-CN" altLang="en-US" sz="3200" dirty="0">
                <a:solidFill>
                  <a:schemeClr val="dk1"/>
                </a:solidFill>
                <a:latin typeface="Calibri"/>
                <a:ea typeface="Calibri"/>
                <a:cs typeface="Calibri"/>
                <a:sym typeface="Calibri"/>
              </a:rPr>
              <a:t>跳转使用绝对地址寻址</a:t>
            </a:r>
            <a:endParaRPr lang="en-US" dirty="0"/>
          </a:p>
        </p:txBody>
      </p:sp>
      <p:grpSp>
        <p:nvGrpSpPr>
          <p:cNvPr id="5" name="Google Shape;1033;p74">
            <a:extLst>
              <a:ext uri="{FF2B5EF4-FFF2-40B4-BE49-F238E27FC236}">
                <a16:creationId xmlns:a16="http://schemas.microsoft.com/office/drawing/2014/main" id="{7C9AD397-7ED4-164E-A192-6939212E1AF4}"/>
              </a:ext>
            </a:extLst>
          </p:cNvPr>
          <p:cNvGrpSpPr/>
          <p:nvPr/>
        </p:nvGrpSpPr>
        <p:grpSpPr>
          <a:xfrm>
            <a:off x="274320" y="3156595"/>
            <a:ext cx="8449056" cy="492443"/>
            <a:chOff x="274320" y="2633472"/>
            <a:chExt cx="8449056" cy="492443"/>
          </a:xfrm>
        </p:grpSpPr>
        <p:grpSp>
          <p:nvGrpSpPr>
            <p:cNvPr id="6" name="Google Shape;1034;p74">
              <a:extLst>
                <a:ext uri="{FF2B5EF4-FFF2-40B4-BE49-F238E27FC236}">
                  <a16:creationId xmlns:a16="http://schemas.microsoft.com/office/drawing/2014/main" id="{8AFF5363-7EA6-384F-8836-CB4687536BC4}"/>
                </a:ext>
              </a:extLst>
            </p:cNvPr>
            <p:cNvGrpSpPr/>
            <p:nvPr/>
          </p:nvGrpSpPr>
          <p:grpSpPr>
            <a:xfrm>
              <a:off x="822960" y="2651760"/>
              <a:ext cx="7900416" cy="457200"/>
              <a:chOff x="457200" y="4572000"/>
              <a:chExt cx="7900416" cy="457200"/>
            </a:xfrm>
          </p:grpSpPr>
          <p:sp>
            <p:nvSpPr>
              <p:cNvPr id="8" name="Google Shape;1035;p74">
                <a:extLst>
                  <a:ext uri="{FF2B5EF4-FFF2-40B4-BE49-F238E27FC236}">
                    <a16:creationId xmlns:a16="http://schemas.microsoft.com/office/drawing/2014/main" id="{09E70472-3FF1-574B-BB57-D914ED73D653}"/>
                  </a:ext>
                </a:extLst>
              </p:cNvPr>
              <p:cNvSpPr/>
              <p:nvPr/>
            </p:nvSpPr>
            <p:spPr>
              <a:xfrm>
                <a:off x="457200" y="457200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9" name="Google Shape;1036;p74">
                <a:extLst>
                  <a:ext uri="{FF2B5EF4-FFF2-40B4-BE49-F238E27FC236}">
                    <a16:creationId xmlns:a16="http://schemas.microsoft.com/office/drawing/2014/main" id="{227B81F5-4DF6-4240-854B-0498471AD54C}"/>
                  </a:ext>
                </a:extLst>
              </p:cNvPr>
              <p:cNvSpPr/>
              <p:nvPr/>
            </p:nvSpPr>
            <p:spPr>
              <a:xfrm>
                <a:off x="6876288" y="457200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funct</a:t>
                </a:r>
                <a:endParaRPr sz="2800">
                  <a:solidFill>
                    <a:schemeClr val="dk1"/>
                  </a:solidFill>
                  <a:latin typeface="Courier New"/>
                  <a:ea typeface="Courier New"/>
                  <a:cs typeface="Courier New"/>
                  <a:sym typeface="Courier New"/>
                </a:endParaRPr>
              </a:p>
            </p:txBody>
          </p:sp>
          <p:sp>
            <p:nvSpPr>
              <p:cNvPr id="10" name="Google Shape;1037;p74">
                <a:extLst>
                  <a:ext uri="{FF2B5EF4-FFF2-40B4-BE49-F238E27FC236}">
                    <a16:creationId xmlns:a16="http://schemas.microsoft.com/office/drawing/2014/main" id="{01A91F95-9F30-E742-AE03-58EA839AA58A}"/>
                  </a:ext>
                </a:extLst>
              </p:cNvPr>
              <p:cNvSpPr/>
              <p:nvPr/>
            </p:nvSpPr>
            <p:spPr>
              <a:xfrm>
                <a:off x="193852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11" name="Google Shape;1038;p74">
                <a:extLst>
                  <a:ext uri="{FF2B5EF4-FFF2-40B4-BE49-F238E27FC236}">
                    <a16:creationId xmlns:a16="http://schemas.microsoft.com/office/drawing/2014/main" id="{95CB9E9B-72F5-1E49-88C5-79D24E86DD1B}"/>
                  </a:ext>
                </a:extLst>
              </p:cNvPr>
              <p:cNvSpPr/>
              <p:nvPr/>
            </p:nvSpPr>
            <p:spPr>
              <a:xfrm>
                <a:off x="317296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12" name="Google Shape;1039;p74">
                <a:extLst>
                  <a:ext uri="{FF2B5EF4-FFF2-40B4-BE49-F238E27FC236}">
                    <a16:creationId xmlns:a16="http://schemas.microsoft.com/office/drawing/2014/main" id="{3C045DBF-24C9-CC4A-AA19-ACE768A28A38}"/>
                  </a:ext>
                </a:extLst>
              </p:cNvPr>
              <p:cNvSpPr/>
              <p:nvPr/>
            </p:nvSpPr>
            <p:spPr>
              <a:xfrm>
                <a:off x="440740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rd</a:t>
                </a:r>
                <a:endParaRPr sz="2800">
                  <a:solidFill>
                    <a:schemeClr val="dk1"/>
                  </a:solidFill>
                  <a:latin typeface="Courier New"/>
                  <a:ea typeface="Courier New"/>
                  <a:cs typeface="Courier New"/>
                  <a:sym typeface="Courier New"/>
                </a:endParaRPr>
              </a:p>
            </p:txBody>
          </p:sp>
          <p:sp>
            <p:nvSpPr>
              <p:cNvPr id="13" name="Google Shape;1040;p74">
                <a:extLst>
                  <a:ext uri="{FF2B5EF4-FFF2-40B4-BE49-F238E27FC236}">
                    <a16:creationId xmlns:a16="http://schemas.microsoft.com/office/drawing/2014/main" id="{3BCBD90C-58B0-844E-8D76-BF5D6C1FA01B}"/>
                  </a:ext>
                </a:extLst>
              </p:cNvPr>
              <p:cNvSpPr/>
              <p:nvPr/>
            </p:nvSpPr>
            <p:spPr>
              <a:xfrm>
                <a:off x="564184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shamt</a:t>
                </a:r>
                <a:endParaRPr sz="2800">
                  <a:solidFill>
                    <a:schemeClr val="dk1"/>
                  </a:solidFill>
                  <a:latin typeface="Courier New"/>
                  <a:ea typeface="Courier New"/>
                  <a:cs typeface="Courier New"/>
                  <a:sym typeface="Courier New"/>
                </a:endParaRPr>
              </a:p>
            </p:txBody>
          </p:sp>
        </p:grpSp>
        <p:sp>
          <p:nvSpPr>
            <p:cNvPr id="7" name="Google Shape;1041;p74">
              <a:extLst>
                <a:ext uri="{FF2B5EF4-FFF2-40B4-BE49-F238E27FC236}">
                  <a16:creationId xmlns:a16="http://schemas.microsoft.com/office/drawing/2014/main" id="{F5B597FA-D04B-1249-9221-D511E7C9DDBC}"/>
                </a:ext>
              </a:extLst>
            </p:cNvPr>
            <p:cNvSpPr txBox="1"/>
            <p:nvPr/>
          </p:nvSpPr>
          <p:spPr>
            <a:xfrm>
              <a:off x="274320" y="2633472"/>
              <a:ext cx="548640" cy="492443"/>
            </a:xfrm>
            <a:prstGeom prst="rect">
              <a:avLst/>
            </a:prstGeom>
            <a:noFill/>
            <a:ln>
              <a:noFill/>
            </a:ln>
          </p:spPr>
          <p:txBody>
            <a:bodyPr spcFirstLastPara="1" wrap="square" lIns="91425" tIns="0" rIns="91425" bIns="0" anchor="t" anchorCtr="0">
              <a:noAutofit/>
            </a:bodyPr>
            <a:lstStyle/>
            <a:p>
              <a:pPr marL="0" marR="0" lvl="0" indent="0" algn="r" rtl="0">
                <a:spcBef>
                  <a:spcPts val="0"/>
                </a:spcBef>
                <a:spcAft>
                  <a:spcPts val="0"/>
                </a:spcAft>
                <a:buNone/>
              </a:pPr>
              <a:r>
                <a:rPr lang="en-US" sz="3200" b="1">
                  <a:solidFill>
                    <a:schemeClr val="dk1"/>
                  </a:solidFill>
                  <a:latin typeface="Calibri"/>
                  <a:ea typeface="Calibri"/>
                  <a:cs typeface="Calibri"/>
                  <a:sym typeface="Calibri"/>
                </a:rPr>
                <a:t>R:</a:t>
              </a:r>
              <a:endParaRPr sz="3200" b="1">
                <a:solidFill>
                  <a:schemeClr val="dk1"/>
                </a:solidFill>
                <a:latin typeface="Calibri"/>
                <a:ea typeface="Calibri"/>
                <a:cs typeface="Calibri"/>
                <a:sym typeface="Calibri"/>
              </a:endParaRPr>
            </a:p>
          </p:txBody>
        </p:sp>
      </p:grpSp>
      <p:grpSp>
        <p:nvGrpSpPr>
          <p:cNvPr id="14" name="Google Shape;1042;p74">
            <a:extLst>
              <a:ext uri="{FF2B5EF4-FFF2-40B4-BE49-F238E27FC236}">
                <a16:creationId xmlns:a16="http://schemas.microsoft.com/office/drawing/2014/main" id="{ED65A6A4-E898-0947-9C42-33EB1563CE69}"/>
              </a:ext>
            </a:extLst>
          </p:cNvPr>
          <p:cNvGrpSpPr/>
          <p:nvPr/>
        </p:nvGrpSpPr>
        <p:grpSpPr>
          <a:xfrm>
            <a:off x="365760" y="3705235"/>
            <a:ext cx="8357616" cy="492443"/>
            <a:chOff x="365760" y="3182112"/>
            <a:chExt cx="8357616" cy="492443"/>
          </a:xfrm>
        </p:grpSpPr>
        <p:grpSp>
          <p:nvGrpSpPr>
            <p:cNvPr id="15" name="Google Shape;1043;p74">
              <a:extLst>
                <a:ext uri="{FF2B5EF4-FFF2-40B4-BE49-F238E27FC236}">
                  <a16:creationId xmlns:a16="http://schemas.microsoft.com/office/drawing/2014/main" id="{9E24564D-EB21-CD4A-B7BA-3FED287DCC30}"/>
                </a:ext>
              </a:extLst>
            </p:cNvPr>
            <p:cNvGrpSpPr/>
            <p:nvPr/>
          </p:nvGrpSpPr>
          <p:grpSpPr>
            <a:xfrm>
              <a:off x="822960" y="3200400"/>
              <a:ext cx="7900416" cy="457200"/>
              <a:chOff x="621792" y="2834640"/>
              <a:chExt cx="7900416" cy="457200"/>
            </a:xfrm>
          </p:grpSpPr>
          <p:sp>
            <p:nvSpPr>
              <p:cNvPr id="17" name="Google Shape;1044;p74">
                <a:extLst>
                  <a:ext uri="{FF2B5EF4-FFF2-40B4-BE49-F238E27FC236}">
                    <a16:creationId xmlns:a16="http://schemas.microsoft.com/office/drawing/2014/main" id="{8BC57E4B-7F02-EC4A-8F91-973400134DFD}"/>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8" name="Google Shape;1045;p74">
                <a:extLst>
                  <a:ext uri="{FF2B5EF4-FFF2-40B4-BE49-F238E27FC236}">
                    <a16:creationId xmlns:a16="http://schemas.microsoft.com/office/drawing/2014/main" id="{38BC5F34-F64A-294C-8728-DD61D3B11043}"/>
                  </a:ext>
                </a:extLst>
              </p:cNvPr>
              <p:cNvSpPr/>
              <p:nvPr/>
            </p:nvSpPr>
            <p:spPr>
              <a:xfrm>
                <a:off x="210312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19" name="Google Shape;1046;p74">
                <a:extLst>
                  <a:ext uri="{FF2B5EF4-FFF2-40B4-BE49-F238E27FC236}">
                    <a16:creationId xmlns:a16="http://schemas.microsoft.com/office/drawing/2014/main" id="{E7DCD6A8-C283-A24E-A002-88A4492D3C4D}"/>
                  </a:ext>
                </a:extLst>
              </p:cNvPr>
              <p:cNvSpPr/>
              <p:nvPr/>
            </p:nvSpPr>
            <p:spPr>
              <a:xfrm>
                <a:off x="3337560" y="28346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20" name="Google Shape;1047;p74">
                <a:extLst>
                  <a:ext uri="{FF2B5EF4-FFF2-40B4-BE49-F238E27FC236}">
                    <a16:creationId xmlns:a16="http://schemas.microsoft.com/office/drawing/2014/main" id="{972B0776-E712-D641-83DC-714EC9C2F0E7}"/>
                  </a:ext>
                </a:extLst>
              </p:cNvPr>
              <p:cNvSpPr/>
              <p:nvPr/>
            </p:nvSpPr>
            <p:spPr>
              <a:xfrm>
                <a:off x="4572000" y="2834640"/>
                <a:ext cx="395020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immediate</a:t>
                </a:r>
                <a:endParaRPr sz="2800">
                  <a:solidFill>
                    <a:schemeClr val="dk1"/>
                  </a:solidFill>
                  <a:latin typeface="Courier New"/>
                  <a:ea typeface="Courier New"/>
                  <a:cs typeface="Courier New"/>
                  <a:sym typeface="Courier New"/>
                </a:endParaRPr>
              </a:p>
            </p:txBody>
          </p:sp>
        </p:grpSp>
        <p:sp>
          <p:nvSpPr>
            <p:cNvPr id="16" name="Google Shape;1048;p74">
              <a:extLst>
                <a:ext uri="{FF2B5EF4-FFF2-40B4-BE49-F238E27FC236}">
                  <a16:creationId xmlns:a16="http://schemas.microsoft.com/office/drawing/2014/main" id="{567A4381-1E28-E145-B95C-4F4A52641994}"/>
                </a:ext>
              </a:extLst>
            </p:cNvPr>
            <p:cNvSpPr txBox="1"/>
            <p:nvPr/>
          </p:nvSpPr>
          <p:spPr>
            <a:xfrm>
              <a:off x="365760" y="3182112"/>
              <a:ext cx="457200" cy="492443"/>
            </a:xfrm>
            <a:prstGeom prst="rect">
              <a:avLst/>
            </a:prstGeom>
            <a:noFill/>
            <a:ln>
              <a:noFill/>
            </a:ln>
          </p:spPr>
          <p:txBody>
            <a:bodyPr spcFirstLastPara="1" wrap="square" lIns="91425" tIns="0" rIns="91425" bIns="0" anchor="t" anchorCtr="0">
              <a:noAutofit/>
            </a:bodyPr>
            <a:lstStyle/>
            <a:p>
              <a:pPr marL="0" marR="0" lvl="0" indent="0" algn="r" rtl="0">
                <a:spcBef>
                  <a:spcPts val="0"/>
                </a:spcBef>
                <a:spcAft>
                  <a:spcPts val="0"/>
                </a:spcAft>
                <a:buNone/>
              </a:pPr>
              <a:r>
                <a:rPr lang="en-US" sz="3200" b="1">
                  <a:solidFill>
                    <a:schemeClr val="dk1"/>
                  </a:solidFill>
                  <a:latin typeface="Calibri"/>
                  <a:ea typeface="Calibri"/>
                  <a:cs typeface="Calibri"/>
                  <a:sym typeface="Calibri"/>
                </a:rPr>
                <a:t>I:</a:t>
              </a:r>
              <a:endParaRPr sz="3200" b="1">
                <a:solidFill>
                  <a:schemeClr val="dk1"/>
                </a:solidFill>
                <a:latin typeface="Calibri"/>
                <a:ea typeface="Calibri"/>
                <a:cs typeface="Calibri"/>
                <a:sym typeface="Calibri"/>
              </a:endParaRPr>
            </a:p>
          </p:txBody>
        </p:sp>
      </p:grpSp>
      <p:grpSp>
        <p:nvGrpSpPr>
          <p:cNvPr id="21" name="Google Shape;1049;p74">
            <a:extLst>
              <a:ext uri="{FF2B5EF4-FFF2-40B4-BE49-F238E27FC236}">
                <a16:creationId xmlns:a16="http://schemas.microsoft.com/office/drawing/2014/main" id="{3B62E63E-FB87-FD4D-98A3-DD664775C20F}"/>
              </a:ext>
            </a:extLst>
          </p:cNvPr>
          <p:cNvGrpSpPr/>
          <p:nvPr/>
        </p:nvGrpSpPr>
        <p:grpSpPr>
          <a:xfrm>
            <a:off x="365760" y="4253875"/>
            <a:ext cx="8357616" cy="492443"/>
            <a:chOff x="365760" y="3730752"/>
            <a:chExt cx="8357616" cy="492443"/>
          </a:xfrm>
        </p:grpSpPr>
        <p:grpSp>
          <p:nvGrpSpPr>
            <p:cNvPr id="22" name="Google Shape;1050;p74">
              <a:extLst>
                <a:ext uri="{FF2B5EF4-FFF2-40B4-BE49-F238E27FC236}">
                  <a16:creationId xmlns:a16="http://schemas.microsoft.com/office/drawing/2014/main" id="{65208E9E-9880-AE40-BEEA-98F810626FF7}"/>
                </a:ext>
              </a:extLst>
            </p:cNvPr>
            <p:cNvGrpSpPr/>
            <p:nvPr/>
          </p:nvGrpSpPr>
          <p:grpSpPr>
            <a:xfrm>
              <a:off x="822960" y="3749040"/>
              <a:ext cx="7900416" cy="457200"/>
              <a:chOff x="621792" y="2834640"/>
              <a:chExt cx="7900416" cy="457200"/>
            </a:xfrm>
          </p:grpSpPr>
          <p:sp>
            <p:nvSpPr>
              <p:cNvPr id="24" name="Google Shape;1051;p74">
                <a:extLst>
                  <a:ext uri="{FF2B5EF4-FFF2-40B4-BE49-F238E27FC236}">
                    <a16:creationId xmlns:a16="http://schemas.microsoft.com/office/drawing/2014/main" id="{D5DE9BC2-EB27-6C47-BDA5-A82245F32892}"/>
                  </a:ext>
                </a:extLst>
              </p:cNvPr>
              <p:cNvSpPr/>
              <p:nvPr/>
            </p:nvSpPr>
            <p:spPr>
              <a:xfrm>
                <a:off x="621792" y="28346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25" name="Google Shape;1052;p74">
                <a:extLst>
                  <a:ext uri="{FF2B5EF4-FFF2-40B4-BE49-F238E27FC236}">
                    <a16:creationId xmlns:a16="http://schemas.microsoft.com/office/drawing/2014/main" id="{288663D9-4E40-BD43-85D7-C802C33A9030}"/>
                  </a:ext>
                </a:extLst>
              </p:cNvPr>
              <p:cNvSpPr/>
              <p:nvPr/>
            </p:nvSpPr>
            <p:spPr>
              <a:xfrm>
                <a:off x="2103120" y="2834640"/>
                <a:ext cx="641908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target address</a:t>
                </a:r>
                <a:endParaRPr sz="2800">
                  <a:solidFill>
                    <a:schemeClr val="dk1"/>
                  </a:solidFill>
                  <a:latin typeface="Courier New"/>
                  <a:ea typeface="Courier New"/>
                  <a:cs typeface="Courier New"/>
                  <a:sym typeface="Courier New"/>
                </a:endParaRPr>
              </a:p>
            </p:txBody>
          </p:sp>
        </p:grpSp>
        <p:sp>
          <p:nvSpPr>
            <p:cNvPr id="23" name="Google Shape;1053;p74">
              <a:extLst>
                <a:ext uri="{FF2B5EF4-FFF2-40B4-BE49-F238E27FC236}">
                  <a16:creationId xmlns:a16="http://schemas.microsoft.com/office/drawing/2014/main" id="{CA6ADFE9-4609-324C-B5AC-A286D1F7F4D9}"/>
                </a:ext>
              </a:extLst>
            </p:cNvPr>
            <p:cNvSpPr txBox="1"/>
            <p:nvPr/>
          </p:nvSpPr>
          <p:spPr>
            <a:xfrm>
              <a:off x="365760" y="3730752"/>
              <a:ext cx="457200" cy="492443"/>
            </a:xfrm>
            <a:prstGeom prst="rect">
              <a:avLst/>
            </a:prstGeom>
            <a:noFill/>
            <a:ln>
              <a:noFill/>
            </a:ln>
          </p:spPr>
          <p:txBody>
            <a:bodyPr spcFirstLastPara="1" wrap="square" lIns="91425" tIns="0" rIns="91425" bIns="0" anchor="t" anchorCtr="0">
              <a:noAutofit/>
            </a:bodyPr>
            <a:lstStyle/>
            <a:p>
              <a:pPr marL="0" marR="0" lvl="0" indent="0" algn="r" rtl="0">
                <a:spcBef>
                  <a:spcPts val="0"/>
                </a:spcBef>
                <a:spcAft>
                  <a:spcPts val="0"/>
                </a:spcAft>
                <a:buNone/>
              </a:pPr>
              <a:r>
                <a:rPr lang="en-US" sz="3200" b="1">
                  <a:solidFill>
                    <a:schemeClr val="dk1"/>
                  </a:solidFill>
                  <a:latin typeface="Calibri"/>
                  <a:ea typeface="Calibri"/>
                  <a:cs typeface="Calibri"/>
                  <a:sym typeface="Calibri"/>
                </a:rPr>
                <a:t>J:</a:t>
              </a:r>
              <a:endParaRPr sz="3200" b="1">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0052260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E0427CC-9803-6849-AA24-59BECC6D5283}"/>
              </a:ext>
            </a:extLst>
          </p:cNvPr>
          <p:cNvSpPr>
            <a:spLocks noGrp="1"/>
          </p:cNvSpPr>
          <p:nvPr>
            <p:ph type="title"/>
          </p:nvPr>
        </p:nvSpPr>
        <p:spPr/>
        <p:txBody>
          <a:bodyPr/>
          <a:lstStyle/>
          <a:p>
            <a:r>
              <a:rPr lang="zh-CN" altLang="en-US" dirty="0"/>
              <a:t>控制器数据通路设计</a:t>
            </a:r>
            <a:endParaRPr lang="en-US" dirty="0"/>
          </a:p>
        </p:txBody>
      </p:sp>
      <p:sp>
        <p:nvSpPr>
          <p:cNvPr id="6" name="Text Placeholder 5">
            <a:extLst>
              <a:ext uri="{FF2B5EF4-FFF2-40B4-BE49-F238E27FC236}">
                <a16:creationId xmlns:a16="http://schemas.microsoft.com/office/drawing/2014/main" id="{95D3B357-DC69-B34D-80FC-2D84446B893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E9BECAF-43D5-4F4A-A743-A98A6D437A08}"/>
              </a:ext>
            </a:extLst>
          </p:cNvPr>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32</a:t>
            </a:fld>
            <a:endParaRPr lang="zh-CN" altLang="en-US">
              <a:solidFill>
                <a:srgbClr val="1F497D"/>
              </a:solidFill>
            </a:endParaRPr>
          </a:p>
        </p:txBody>
      </p:sp>
    </p:spTree>
    <p:extLst>
      <p:ext uri="{BB962C8B-B14F-4D97-AF65-F5344CB8AC3E}">
        <p14:creationId xmlns:p14="http://schemas.microsoft.com/office/powerpoint/2010/main" val="36809115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MIPS</a:t>
            </a:r>
            <a:r>
              <a:rPr kumimoji="1" lang="zh-CN" altLang="en-US" dirty="0"/>
              <a:t>指令</a:t>
            </a:r>
            <a:r>
              <a:rPr kumimoji="1" lang="en-US" altLang="zh-CN" dirty="0"/>
              <a:t>——</a:t>
            </a:r>
            <a:r>
              <a:rPr kumimoji="1" lang="zh-CN" altLang="en-US" dirty="0"/>
              <a:t> </a:t>
            </a:r>
            <a:r>
              <a:rPr kumimoji="1" lang="en-US" altLang="zh-CN" dirty="0" err="1"/>
              <a:t>addu</a:t>
            </a:r>
            <a:r>
              <a:rPr kumimoji="1" lang="zh-CN" altLang="en-US" dirty="0"/>
              <a:t> </a:t>
            </a:r>
            <a:r>
              <a:rPr kumimoji="1" lang="en-US" altLang="zh-CN" dirty="0"/>
              <a:t>\</a:t>
            </a:r>
            <a:r>
              <a:rPr kumimoji="1" lang="zh-CN" altLang="en-US" dirty="0"/>
              <a:t> </a:t>
            </a:r>
            <a:r>
              <a:rPr kumimoji="1" lang="en-US" altLang="zh-CN" dirty="0" err="1"/>
              <a:t>subu</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33</a:t>
            </a:fld>
            <a:endParaRPr lang="zh-CN" altLang="en-US">
              <a:solidFill>
                <a:srgbClr val="1F497D"/>
              </a:solidFill>
            </a:endParaRPr>
          </a:p>
        </p:txBody>
      </p:sp>
      <p:sp>
        <p:nvSpPr>
          <p:cNvPr id="5" name="TextBox 4"/>
          <p:cNvSpPr txBox="1"/>
          <p:nvPr/>
        </p:nvSpPr>
        <p:spPr>
          <a:xfrm>
            <a:off x="612775" y="1412776"/>
            <a:ext cx="2049151" cy="1384995"/>
          </a:xfrm>
          <a:prstGeom prst="rect">
            <a:avLst/>
          </a:prstGeom>
          <a:noFill/>
        </p:spPr>
        <p:txBody>
          <a:bodyPr wrap="none" rtlCol="0">
            <a:spAutoFit/>
          </a:bodyPr>
          <a:lstStyle/>
          <a:p>
            <a:r>
              <a:rPr kumimoji="1" lang="en-US" altLang="zh-CN" sz="2800" dirty="0" err="1"/>
              <a:t>addu</a:t>
            </a:r>
            <a:r>
              <a:rPr kumimoji="1" lang="zh-CN" altLang="en-US" sz="2800" dirty="0"/>
              <a:t> </a:t>
            </a:r>
            <a:r>
              <a:rPr kumimoji="1" lang="en-US" altLang="zh-CN" sz="2800" dirty="0"/>
              <a:t>\</a:t>
            </a:r>
            <a:r>
              <a:rPr kumimoji="1" lang="zh-CN" altLang="en-US" sz="2800" dirty="0"/>
              <a:t> </a:t>
            </a:r>
            <a:r>
              <a:rPr kumimoji="1" lang="en-US" altLang="zh-CN" sz="2800" dirty="0" err="1"/>
              <a:t>subu</a:t>
            </a:r>
            <a:endParaRPr kumimoji="1" lang="en-US" altLang="zh-CN" sz="2800" dirty="0"/>
          </a:p>
          <a:p>
            <a:r>
              <a:rPr kumimoji="1" lang="en-US" altLang="zh-CN" sz="2800" dirty="0" err="1"/>
              <a:t>addu</a:t>
            </a:r>
            <a:r>
              <a:rPr kumimoji="1" lang="zh-CN" altLang="en-US" sz="2800" dirty="0"/>
              <a:t> </a:t>
            </a:r>
            <a:r>
              <a:rPr kumimoji="1" lang="en-US" altLang="zh-CN" sz="2800" dirty="0" err="1"/>
              <a:t>rd</a:t>
            </a:r>
            <a:r>
              <a:rPr kumimoji="1" lang="zh-CN" altLang="en-US" sz="2800" dirty="0"/>
              <a:t> </a:t>
            </a:r>
            <a:r>
              <a:rPr kumimoji="1" lang="en-US" altLang="zh-CN" sz="2800" dirty="0" err="1"/>
              <a:t>rs</a:t>
            </a:r>
            <a:r>
              <a:rPr kumimoji="1" lang="zh-CN" altLang="en-US" sz="2800" dirty="0"/>
              <a:t> </a:t>
            </a:r>
            <a:r>
              <a:rPr kumimoji="1" lang="en-US" altLang="zh-CN" sz="2800" dirty="0" err="1"/>
              <a:t>rt</a:t>
            </a:r>
            <a:endParaRPr kumimoji="1" lang="en-US" altLang="zh-CN" sz="2800" dirty="0"/>
          </a:p>
          <a:p>
            <a:r>
              <a:rPr kumimoji="1" lang="en-US" altLang="zh-CN" sz="2800" dirty="0" err="1"/>
              <a:t>subu</a:t>
            </a:r>
            <a:r>
              <a:rPr kumimoji="1" lang="zh-CN" altLang="en-US" sz="2800" dirty="0"/>
              <a:t> </a:t>
            </a:r>
            <a:r>
              <a:rPr kumimoji="1" lang="en-US" altLang="zh-CN" sz="2800" dirty="0" err="1"/>
              <a:t>rd</a:t>
            </a:r>
            <a:r>
              <a:rPr kumimoji="1" lang="zh-CN" altLang="en-US" sz="2800" dirty="0"/>
              <a:t> </a:t>
            </a:r>
            <a:r>
              <a:rPr kumimoji="1" lang="en-US" altLang="zh-CN" sz="2800" dirty="0" err="1"/>
              <a:t>rs</a:t>
            </a:r>
            <a:r>
              <a:rPr kumimoji="1" lang="zh-CN" altLang="en-US" sz="2800" dirty="0"/>
              <a:t> </a:t>
            </a:r>
            <a:r>
              <a:rPr kumimoji="1" lang="en-US" altLang="zh-CN" sz="2800" dirty="0" err="1"/>
              <a:t>rt</a:t>
            </a:r>
            <a:endParaRPr kumimoji="1" lang="en-US" altLang="zh-CN" sz="2800" dirty="0"/>
          </a:p>
        </p:txBody>
      </p:sp>
      <p:sp>
        <p:nvSpPr>
          <p:cNvPr id="6" name="TextBox 5"/>
          <p:cNvSpPr txBox="1"/>
          <p:nvPr/>
        </p:nvSpPr>
        <p:spPr>
          <a:xfrm>
            <a:off x="755576" y="3067547"/>
            <a:ext cx="3044616" cy="1384995"/>
          </a:xfrm>
          <a:prstGeom prst="rect">
            <a:avLst/>
          </a:prstGeom>
          <a:noFill/>
        </p:spPr>
        <p:txBody>
          <a:bodyPr wrap="none" rtlCol="0">
            <a:spAutoFit/>
          </a:bodyPr>
          <a:lstStyle/>
          <a:p>
            <a:r>
              <a:rPr kumimoji="1" lang="zh-CN" altLang="en-US" sz="2800" dirty="0"/>
              <a:t>指令功能</a:t>
            </a:r>
            <a:endParaRPr kumimoji="1" lang="en-US" altLang="zh-CN" sz="2800" dirty="0"/>
          </a:p>
          <a:p>
            <a:r>
              <a:rPr kumimoji="1" lang="en-US" altLang="zh-CN" sz="2800" dirty="0"/>
              <a:t>R[</a:t>
            </a:r>
            <a:r>
              <a:rPr kumimoji="1" lang="en-US" altLang="zh-CN" sz="2800" dirty="0" err="1"/>
              <a:t>rd</a:t>
            </a:r>
            <a:r>
              <a:rPr kumimoji="1" lang="en-US" altLang="zh-CN" sz="2800" dirty="0"/>
              <a:t>]=R[</a:t>
            </a:r>
            <a:r>
              <a:rPr kumimoji="1" lang="en-US" altLang="zh-CN" sz="2800" dirty="0" err="1"/>
              <a:t>rs</a:t>
            </a:r>
            <a:r>
              <a:rPr kumimoji="1" lang="en-US" altLang="zh-CN" sz="2800" dirty="0"/>
              <a:t>]</a:t>
            </a:r>
            <a:r>
              <a:rPr kumimoji="1" lang="zh-CN" altLang="en-US" sz="2800" dirty="0"/>
              <a:t> </a:t>
            </a:r>
            <a:r>
              <a:rPr kumimoji="1" lang="en-US" altLang="zh-CN" sz="2800" dirty="0"/>
              <a:t>+</a:t>
            </a:r>
            <a:r>
              <a:rPr kumimoji="1" lang="zh-CN" altLang="en-US" sz="2800" dirty="0"/>
              <a:t> </a:t>
            </a:r>
            <a:r>
              <a:rPr kumimoji="1" lang="en-US" altLang="zh-CN" sz="2800" dirty="0"/>
              <a:t>R[</a:t>
            </a:r>
            <a:r>
              <a:rPr kumimoji="1" lang="en-US" altLang="zh-CN" sz="2800" dirty="0" err="1"/>
              <a:t>rt</a:t>
            </a:r>
            <a:r>
              <a:rPr kumimoji="1" lang="en-US" altLang="zh-CN" sz="2800" dirty="0"/>
              <a:t>]</a:t>
            </a:r>
          </a:p>
          <a:p>
            <a:r>
              <a:rPr kumimoji="1" lang="en-US" altLang="zh-CN" sz="2800" dirty="0"/>
              <a:t>R[</a:t>
            </a:r>
            <a:r>
              <a:rPr kumimoji="1" lang="en-US" altLang="zh-CN" sz="2800" dirty="0" err="1"/>
              <a:t>rd</a:t>
            </a:r>
            <a:r>
              <a:rPr kumimoji="1" lang="en-US" altLang="zh-CN" sz="2800" dirty="0"/>
              <a:t>]=R[</a:t>
            </a:r>
            <a:r>
              <a:rPr kumimoji="1" lang="en-US" altLang="zh-CN" sz="2800" dirty="0" err="1"/>
              <a:t>rs</a:t>
            </a:r>
            <a:r>
              <a:rPr kumimoji="1" lang="en-US" altLang="zh-CN" sz="2800" dirty="0"/>
              <a:t>]</a:t>
            </a:r>
            <a:r>
              <a:rPr kumimoji="1" lang="zh-CN" altLang="en-US" sz="2800" dirty="0"/>
              <a:t> </a:t>
            </a:r>
            <a:r>
              <a:rPr kumimoji="1" lang="mr-IN" altLang="zh-CN" sz="2800" dirty="0"/>
              <a:t>–</a:t>
            </a:r>
            <a:r>
              <a:rPr kumimoji="1" lang="zh-CN" altLang="en-US" sz="2800" dirty="0"/>
              <a:t> </a:t>
            </a:r>
            <a:r>
              <a:rPr kumimoji="1" lang="en-US" altLang="zh-CN" sz="2800" dirty="0"/>
              <a:t>R[</a:t>
            </a:r>
            <a:r>
              <a:rPr kumimoji="1" lang="en-US" altLang="zh-CN" sz="2800" dirty="0" err="1"/>
              <a:t>rt</a:t>
            </a:r>
            <a:r>
              <a:rPr kumimoji="1" lang="en-US" altLang="zh-CN" sz="2800" dirty="0"/>
              <a:t>]</a:t>
            </a:r>
            <a:endParaRPr kumimoji="1" lang="zh-CN" altLang="en-US" sz="2800" dirty="0"/>
          </a:p>
        </p:txBody>
      </p:sp>
      <p:sp>
        <p:nvSpPr>
          <p:cNvPr id="7" name="TextBox 6"/>
          <p:cNvSpPr txBox="1"/>
          <p:nvPr/>
        </p:nvSpPr>
        <p:spPr>
          <a:xfrm>
            <a:off x="5004048" y="1243499"/>
            <a:ext cx="3262432" cy="3046988"/>
          </a:xfrm>
          <a:prstGeom prst="rect">
            <a:avLst/>
          </a:prstGeom>
          <a:noFill/>
        </p:spPr>
        <p:txBody>
          <a:bodyPr wrap="none" rtlCol="0">
            <a:spAutoFit/>
          </a:bodyPr>
          <a:lstStyle/>
          <a:p>
            <a:r>
              <a:rPr kumimoji="1" lang="zh-CN" altLang="en-US" sz="2400" dirty="0"/>
              <a:t>执行过程</a:t>
            </a:r>
            <a:endParaRPr kumimoji="1" lang="en-US" altLang="zh-CN" sz="2400" dirty="0"/>
          </a:p>
          <a:p>
            <a:r>
              <a:rPr kumimoji="1" lang="zh-CN" altLang="en-US" sz="2400" dirty="0"/>
              <a:t>取指令</a:t>
            </a:r>
            <a:endParaRPr kumimoji="1" lang="en-US" altLang="zh-CN" sz="2400" dirty="0"/>
          </a:p>
          <a:p>
            <a:r>
              <a:rPr kumimoji="1" lang="zh-CN" altLang="en-US" sz="2400" dirty="0"/>
              <a:t>分析指令</a:t>
            </a:r>
            <a:endParaRPr kumimoji="1" lang="en-US" altLang="zh-CN" sz="2400" dirty="0"/>
          </a:p>
          <a:p>
            <a:r>
              <a:rPr kumimoji="1" lang="zh-CN" altLang="en-US" sz="2400" dirty="0"/>
              <a:t>执行指令</a:t>
            </a:r>
            <a:endParaRPr kumimoji="1" lang="en-US" altLang="zh-CN" sz="2400" dirty="0"/>
          </a:p>
          <a:p>
            <a:pPr marL="285750" indent="-285750">
              <a:buFont typeface="Arial" charset="0"/>
              <a:buChar char="•"/>
            </a:pPr>
            <a:r>
              <a:rPr kumimoji="1" lang="zh-CN" altLang="en-US" sz="2400" dirty="0"/>
              <a:t>取操作数</a:t>
            </a:r>
            <a:endParaRPr kumimoji="1" lang="en-US" altLang="zh-CN" sz="2400" dirty="0"/>
          </a:p>
          <a:p>
            <a:pPr marL="285750" indent="-285750">
              <a:buFont typeface="Arial" charset="0"/>
              <a:buChar char="•"/>
            </a:pPr>
            <a:r>
              <a:rPr kumimoji="1" lang="zh-CN" altLang="en-US" sz="2400" dirty="0"/>
              <a:t>运算</a:t>
            </a:r>
            <a:endParaRPr kumimoji="1" lang="en-US" altLang="zh-CN" sz="2400" dirty="0"/>
          </a:p>
          <a:p>
            <a:pPr marL="285750" indent="-285750">
              <a:buFont typeface="Arial" charset="0"/>
              <a:buChar char="•"/>
            </a:pPr>
            <a:r>
              <a:rPr kumimoji="1" lang="zh-CN" altLang="en-US" sz="2400" dirty="0"/>
              <a:t>结果写回</a:t>
            </a:r>
            <a:endParaRPr kumimoji="1" lang="en-US" altLang="zh-CN" sz="2400" dirty="0"/>
          </a:p>
          <a:p>
            <a:r>
              <a:rPr kumimoji="1" lang="zh-CN" altLang="en-US" sz="2400" dirty="0"/>
              <a:t>计算下一条指令的地址</a:t>
            </a:r>
          </a:p>
        </p:txBody>
      </p:sp>
      <p:pic>
        <p:nvPicPr>
          <p:cNvPr id="8" name="Picture 7"/>
          <p:cNvPicPr>
            <a:picLocks noChangeAspect="1"/>
          </p:cNvPicPr>
          <p:nvPr/>
        </p:nvPicPr>
        <p:blipFill>
          <a:blip r:embed="rId2"/>
          <a:stretch>
            <a:fillRect/>
          </a:stretch>
        </p:blipFill>
        <p:spPr>
          <a:xfrm>
            <a:off x="1595239" y="4741285"/>
            <a:ext cx="5597376" cy="1328491"/>
          </a:xfrm>
          <a:prstGeom prst="rect">
            <a:avLst/>
          </a:prstGeom>
        </p:spPr>
      </p:pic>
    </p:spTree>
    <p:extLst>
      <p:ext uri="{BB962C8B-B14F-4D97-AF65-F5344CB8AC3E}">
        <p14:creationId xmlns:p14="http://schemas.microsoft.com/office/powerpoint/2010/main" val="2882063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数据通路设计</a:t>
            </a:r>
            <a:r>
              <a:rPr kumimoji="1" lang="en-US" altLang="zh-CN" dirty="0"/>
              <a:t>1</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34</a:t>
            </a:fld>
            <a:endParaRPr lang="zh-CN" altLang="en-US">
              <a:solidFill>
                <a:srgbClr val="1F497D"/>
              </a:solidFill>
            </a:endParaRPr>
          </a:p>
        </p:txBody>
      </p:sp>
      <p:cxnSp>
        <p:nvCxnSpPr>
          <p:cNvPr id="5" name="Straight Connector 4"/>
          <p:cNvCxnSpPr/>
          <p:nvPr/>
        </p:nvCxnSpPr>
        <p:spPr bwMode="auto">
          <a:xfrm>
            <a:off x="5346182" y="3489987"/>
            <a:ext cx="1600191" cy="741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6" name="Oval 5"/>
          <p:cNvSpPr/>
          <p:nvPr/>
        </p:nvSpPr>
        <p:spPr bwMode="auto">
          <a:xfrm>
            <a:off x="5253668" y="3473019"/>
            <a:ext cx="108202" cy="68265"/>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7" name="Rectangle 6"/>
          <p:cNvSpPr/>
          <p:nvPr/>
        </p:nvSpPr>
        <p:spPr bwMode="auto">
          <a:xfrm>
            <a:off x="5209728" y="3517451"/>
            <a:ext cx="226367" cy="51163"/>
          </a:xfrm>
          <a:prstGeom prst="rect">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8" name="Rectangle 7"/>
          <p:cNvSpPr/>
          <p:nvPr/>
        </p:nvSpPr>
        <p:spPr bwMode="auto">
          <a:xfrm>
            <a:off x="653718" y="4005064"/>
            <a:ext cx="504056"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a:ln>
                  <a:noFill/>
                </a:ln>
                <a:solidFill>
                  <a:schemeClr val="tx1"/>
                </a:solidFill>
                <a:effectLst/>
                <a:latin typeface="Arial" pitchFamily="34" charset="0"/>
                <a:ea typeface="宋体" pitchFamily="2" charset="-122"/>
              </a:rPr>
              <a:t>PC</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9" name="Rectangle 8"/>
          <p:cNvSpPr/>
          <p:nvPr/>
        </p:nvSpPr>
        <p:spPr bwMode="auto">
          <a:xfrm>
            <a:off x="171657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a:latin typeface="Arial" pitchFamily="34" charset="0"/>
                <a:ea typeface="宋体" pitchFamily="2" charset="-122"/>
              </a:rPr>
              <a:t>IM</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0" name="Rectangle 9"/>
          <p:cNvSpPr/>
          <p:nvPr/>
        </p:nvSpPr>
        <p:spPr bwMode="auto">
          <a:xfrm>
            <a:off x="397965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latin typeface="Arial" pitchFamily="34" charset="0"/>
                <a:ea typeface="宋体" pitchFamily="2" charset="-122"/>
              </a:rPr>
              <a:t>RF</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grpSp>
        <p:nvGrpSpPr>
          <p:cNvPr id="11" name="Group 10"/>
          <p:cNvGrpSpPr/>
          <p:nvPr/>
        </p:nvGrpSpPr>
        <p:grpSpPr>
          <a:xfrm>
            <a:off x="5807104" y="4005064"/>
            <a:ext cx="935348" cy="1800200"/>
            <a:chOff x="4355976" y="1772816"/>
            <a:chExt cx="678904" cy="1224136"/>
          </a:xfrm>
        </p:grpSpPr>
        <p:cxnSp>
          <p:nvCxnSpPr>
            <p:cNvPr id="12" name="Straight Connector 11"/>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3" name="Straight Connector 12"/>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4" name="Straight Connector 13"/>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5" name="Straight Connector 14"/>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6" name="Straight Connector 15"/>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7" name="Straight Connector 16"/>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8" name="Straight Connector 17"/>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19" name="TextBox 18"/>
            <p:cNvSpPr txBox="1"/>
            <p:nvPr/>
          </p:nvSpPr>
          <p:spPr>
            <a:xfrm>
              <a:off x="4573215" y="2007954"/>
              <a:ext cx="461665" cy="646331"/>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dirty="0"/>
                <a:t>ALU</a:t>
              </a:r>
            </a:p>
          </p:txBody>
        </p:sp>
      </p:grpSp>
      <p:grpSp>
        <p:nvGrpSpPr>
          <p:cNvPr id="21" name="Group 20"/>
          <p:cNvGrpSpPr/>
          <p:nvPr/>
        </p:nvGrpSpPr>
        <p:grpSpPr>
          <a:xfrm>
            <a:off x="1952088" y="1455122"/>
            <a:ext cx="678904" cy="1224136"/>
            <a:chOff x="4355976" y="1772816"/>
            <a:chExt cx="678904" cy="1224136"/>
          </a:xfrm>
        </p:grpSpPr>
        <p:cxnSp>
          <p:nvCxnSpPr>
            <p:cNvPr id="22" name="Straight Connector 21"/>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3" name="Straight Connector 22"/>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4" name="Straight Connector 23"/>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5" name="Straight Connector 24"/>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6" name="Straight Connector 25"/>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7" name="Straight Connector 26"/>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8" name="Straight Connector 27"/>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29" name="TextBox 28"/>
            <p:cNvSpPr txBox="1"/>
            <p:nvPr/>
          </p:nvSpPr>
          <p:spPr>
            <a:xfrm>
              <a:off x="4573215" y="1880828"/>
              <a:ext cx="461665" cy="881469"/>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a:t>Adder</a:t>
              </a:r>
              <a:endParaRPr kumimoji="1" lang="en-US" altLang="zh-CN" dirty="0"/>
            </a:p>
          </p:txBody>
        </p:sp>
      </p:grpSp>
      <p:cxnSp>
        <p:nvCxnSpPr>
          <p:cNvPr id="39" name="Straight Arrow Connector 38"/>
          <p:cNvCxnSpPr>
            <a:stCxn id="33" idx="3"/>
            <a:endCxn id="34" idx="1"/>
          </p:cNvCxnSpPr>
          <p:nvPr/>
        </p:nvCxnSpPr>
        <p:spPr bwMode="auto">
          <a:xfrm>
            <a:off x="1157774" y="4905164"/>
            <a:ext cx="558800"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0" name="Straight Connector 39"/>
          <p:cNvCxnSpPr/>
          <p:nvPr/>
        </p:nvCxnSpPr>
        <p:spPr bwMode="auto">
          <a:xfrm flipV="1">
            <a:off x="1437174" y="2463234"/>
            <a:ext cx="0" cy="244193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1" name="Straight Arrow Connector 40"/>
          <p:cNvCxnSpPr/>
          <p:nvPr/>
        </p:nvCxnSpPr>
        <p:spPr bwMode="auto">
          <a:xfrm>
            <a:off x="1437174" y="2463234"/>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3" name="Straight Arrow Connector 42"/>
          <p:cNvCxnSpPr/>
          <p:nvPr/>
        </p:nvCxnSpPr>
        <p:spPr bwMode="auto">
          <a:xfrm>
            <a:off x="1437174" y="1628800"/>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sp>
        <p:nvSpPr>
          <p:cNvPr id="44" name="TextBox 43"/>
          <p:cNvSpPr txBox="1"/>
          <p:nvPr/>
        </p:nvSpPr>
        <p:spPr>
          <a:xfrm>
            <a:off x="1187624" y="1430149"/>
            <a:ext cx="300082" cy="369332"/>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en-US" altLang="zh-CN" dirty="0"/>
              <a:t>4</a:t>
            </a:r>
            <a:endParaRPr kumimoji="1" lang="zh-CN" altLang="en-US" dirty="0"/>
          </a:p>
        </p:txBody>
      </p:sp>
      <p:cxnSp>
        <p:nvCxnSpPr>
          <p:cNvPr id="45" name="Straight Arrow Connector 44"/>
          <p:cNvCxnSpPr>
            <a:endCxn id="33" idx="1"/>
          </p:cNvCxnSpPr>
          <p:nvPr/>
        </p:nvCxnSpPr>
        <p:spPr bwMode="auto">
          <a:xfrm>
            <a:off x="324027" y="4905164"/>
            <a:ext cx="329691"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6" name="Straight Connector 45"/>
          <p:cNvCxnSpPr/>
          <p:nvPr/>
        </p:nvCxnSpPr>
        <p:spPr bwMode="auto">
          <a:xfrm flipV="1">
            <a:off x="324027" y="1232756"/>
            <a:ext cx="0" cy="367240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7" name="Straight Connector 46"/>
          <p:cNvCxnSpPr/>
          <p:nvPr/>
        </p:nvCxnSpPr>
        <p:spPr bwMode="auto">
          <a:xfrm>
            <a:off x="324027" y="1232756"/>
            <a:ext cx="2807813" cy="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9" name="Straight Arrow Connector 48"/>
          <p:cNvCxnSpPr/>
          <p:nvPr/>
        </p:nvCxnSpPr>
        <p:spPr bwMode="auto">
          <a:xfrm flipV="1">
            <a:off x="3131840" y="1232756"/>
            <a:ext cx="0" cy="771112"/>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0" name="Straight Arrow Connector 49"/>
          <p:cNvCxnSpPr/>
          <p:nvPr/>
        </p:nvCxnSpPr>
        <p:spPr bwMode="auto">
          <a:xfrm>
            <a:off x="5129587" y="4350855"/>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1" name="Straight Arrow Connector 50"/>
          <p:cNvCxnSpPr/>
          <p:nvPr/>
        </p:nvCxnSpPr>
        <p:spPr bwMode="auto">
          <a:xfrm>
            <a:off x="5129587" y="5487581"/>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3" name="Straight Arrow Connector 52"/>
          <p:cNvCxnSpPr>
            <a:stCxn id="34" idx="3"/>
          </p:cNvCxnSpPr>
          <p:nvPr/>
        </p:nvCxnSpPr>
        <p:spPr bwMode="auto">
          <a:xfrm>
            <a:off x="2866507" y="4905164"/>
            <a:ext cx="625373"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4" name="Straight Connector 53"/>
          <p:cNvCxnSpPr/>
          <p:nvPr/>
        </p:nvCxnSpPr>
        <p:spPr bwMode="auto">
          <a:xfrm>
            <a:off x="3491880" y="4746323"/>
            <a:ext cx="0" cy="555019"/>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5" name="Straight Arrow Connector 54"/>
          <p:cNvCxnSpPr/>
          <p:nvPr/>
        </p:nvCxnSpPr>
        <p:spPr bwMode="auto">
          <a:xfrm>
            <a:off x="3491880" y="4746323"/>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7" name="Straight Arrow Connector 56"/>
          <p:cNvCxnSpPr/>
          <p:nvPr/>
        </p:nvCxnSpPr>
        <p:spPr bwMode="auto">
          <a:xfrm>
            <a:off x="3491880" y="5301342"/>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60" name="Straight Connector 59"/>
          <p:cNvCxnSpPr/>
          <p:nvPr/>
        </p:nvCxnSpPr>
        <p:spPr bwMode="auto">
          <a:xfrm>
            <a:off x="3491880" y="3497399"/>
            <a:ext cx="0" cy="825347"/>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61" name="Straight Arrow Connector 60"/>
          <p:cNvCxnSpPr/>
          <p:nvPr/>
        </p:nvCxnSpPr>
        <p:spPr bwMode="auto">
          <a:xfrm>
            <a:off x="3491880" y="4322746"/>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62" name="Straight Connector 61"/>
          <p:cNvCxnSpPr/>
          <p:nvPr/>
        </p:nvCxnSpPr>
        <p:spPr bwMode="auto">
          <a:xfrm>
            <a:off x="3491880" y="3497398"/>
            <a:ext cx="1754977" cy="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72" name="Straight Arrow Connector 71"/>
          <p:cNvCxnSpPr/>
          <p:nvPr/>
        </p:nvCxnSpPr>
        <p:spPr bwMode="auto">
          <a:xfrm flipV="1">
            <a:off x="6948264" y="3483471"/>
            <a:ext cx="0" cy="1342627"/>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78" name="Straight Connector 77"/>
          <p:cNvCxnSpPr>
            <a:stCxn id="29" idx="3"/>
          </p:cNvCxnSpPr>
          <p:nvPr/>
        </p:nvCxnSpPr>
        <p:spPr bwMode="auto">
          <a:xfrm flipV="1">
            <a:off x="2630992" y="1988841"/>
            <a:ext cx="500848" cy="15028"/>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81" name="Straight Connector 80"/>
          <p:cNvCxnSpPr>
            <a:stCxn id="19" idx="3"/>
          </p:cNvCxnSpPr>
          <p:nvPr/>
        </p:nvCxnSpPr>
        <p:spPr bwMode="auto">
          <a:xfrm flipV="1">
            <a:off x="6742452" y="4818585"/>
            <a:ext cx="203921" cy="7514"/>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660559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MIPS</a:t>
            </a:r>
            <a:r>
              <a:rPr kumimoji="1" lang="zh-CN" altLang="en-US" dirty="0"/>
              <a:t>指令</a:t>
            </a:r>
            <a:r>
              <a:rPr lang="en-US" altLang="zh-CN" dirty="0"/>
              <a:t>——</a:t>
            </a:r>
            <a:r>
              <a:rPr lang="zh-CN" altLang="en-US" dirty="0"/>
              <a:t> </a:t>
            </a:r>
            <a:r>
              <a:rPr lang="en-US" altLang="zh-CN" dirty="0" err="1"/>
              <a:t>ori</a:t>
            </a:r>
            <a:endParaRPr kumimoji="1" lang="zh-CN" altLang="en-US" dirty="0"/>
          </a:p>
        </p:txBody>
      </p:sp>
      <p:sp>
        <p:nvSpPr>
          <p:cNvPr id="3" name="Content Placeholder 2"/>
          <p:cNvSpPr>
            <a:spLocks noGrp="1"/>
          </p:cNvSpPr>
          <p:nvPr>
            <p:ph idx="1"/>
          </p:nvPr>
        </p:nvSpPr>
        <p:spPr>
          <a:xfrm>
            <a:off x="457200" y="1219200"/>
            <a:ext cx="8229600" cy="2209800"/>
          </a:xfrm>
        </p:spPr>
        <p:txBody>
          <a:bodyPr/>
          <a:lstStyle/>
          <a:p>
            <a:r>
              <a:rPr kumimoji="1" lang="en-US" altLang="zh-CN" dirty="0" err="1"/>
              <a:t>ori</a:t>
            </a:r>
            <a:endParaRPr kumimoji="1" lang="en-US" altLang="zh-CN" dirty="0"/>
          </a:p>
          <a:p>
            <a:r>
              <a:rPr lang="en-US" altLang="zh-CN" dirty="0" err="1"/>
              <a:t>ori</a:t>
            </a:r>
            <a:r>
              <a:rPr lang="zh-CN" altLang="en-US" dirty="0"/>
              <a:t> </a:t>
            </a:r>
            <a:r>
              <a:rPr lang="en-US" altLang="zh-CN" dirty="0" err="1"/>
              <a:t>rt,rs,imm</a:t>
            </a:r>
            <a:endParaRPr lang="en-US" altLang="zh-CN" dirty="0"/>
          </a:p>
          <a:p>
            <a:r>
              <a:rPr lang="mr-IN" dirty="0" err="1"/>
              <a:t>指令功能</a:t>
            </a:r>
            <a:endParaRPr lang="mr-IN" dirty="0"/>
          </a:p>
          <a:p>
            <a:r>
              <a:rPr lang="mr-IN" dirty="0" err="1"/>
              <a:t>R</a:t>
            </a:r>
            <a:r>
              <a:rPr lang="mr-IN" dirty="0"/>
              <a:t>[</a:t>
            </a:r>
            <a:r>
              <a:rPr lang="mr-IN" dirty="0" err="1"/>
              <a:t>rt</a:t>
            </a:r>
            <a:r>
              <a:rPr lang="mr-IN" dirty="0"/>
              <a:t>] = </a:t>
            </a:r>
            <a:r>
              <a:rPr lang="mr-IN" dirty="0" err="1"/>
              <a:t>R</a:t>
            </a:r>
            <a:r>
              <a:rPr lang="mr-IN" dirty="0"/>
              <a:t>[</a:t>
            </a:r>
            <a:r>
              <a:rPr lang="mr-IN" dirty="0" err="1"/>
              <a:t>rs</a:t>
            </a:r>
            <a:r>
              <a:rPr lang="mr-IN" dirty="0"/>
              <a:t>] OR </a:t>
            </a:r>
            <a:r>
              <a:rPr lang="mr-IN" dirty="0" err="1"/>
              <a:t>ZeroExt</a:t>
            </a:r>
            <a:r>
              <a:rPr lang="mr-IN" dirty="0"/>
              <a:t>(</a:t>
            </a:r>
            <a:r>
              <a:rPr lang="mr-IN" dirty="0" err="1"/>
              <a:t>imm</a:t>
            </a:r>
            <a:r>
              <a:rPr lang="mr-IN" dirty="0"/>
              <a:t>) </a:t>
            </a:r>
            <a:endParaRPr lang="en-US" altLang="zh-CN"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35</a:t>
            </a:fld>
            <a:endParaRPr lang="zh-CN" altLang="en-US">
              <a:solidFill>
                <a:srgbClr val="1F497D"/>
              </a:solidFill>
            </a:endParaRPr>
          </a:p>
        </p:txBody>
      </p:sp>
      <p:pic>
        <p:nvPicPr>
          <p:cNvPr id="6" name="Picture 5"/>
          <p:cNvPicPr>
            <a:picLocks noChangeAspect="1"/>
          </p:cNvPicPr>
          <p:nvPr/>
        </p:nvPicPr>
        <p:blipFill>
          <a:blip r:embed="rId2"/>
          <a:stretch>
            <a:fillRect/>
          </a:stretch>
        </p:blipFill>
        <p:spPr>
          <a:xfrm>
            <a:off x="773832" y="3935378"/>
            <a:ext cx="7596336" cy="1889193"/>
          </a:xfrm>
          <a:prstGeom prst="rect">
            <a:avLst/>
          </a:prstGeom>
        </p:spPr>
      </p:pic>
    </p:spTree>
    <p:extLst>
      <p:ext uri="{BB962C8B-B14F-4D97-AF65-F5344CB8AC3E}">
        <p14:creationId xmlns:p14="http://schemas.microsoft.com/office/powerpoint/2010/main" val="7878293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数据通路设计</a:t>
            </a:r>
            <a:r>
              <a:rPr kumimoji="1" lang="en-US" altLang="zh-CN" dirty="0"/>
              <a:t>1</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36</a:t>
            </a:fld>
            <a:endParaRPr lang="zh-CN" altLang="en-US">
              <a:solidFill>
                <a:srgbClr val="1F497D"/>
              </a:solidFill>
            </a:endParaRPr>
          </a:p>
        </p:txBody>
      </p:sp>
      <p:cxnSp>
        <p:nvCxnSpPr>
          <p:cNvPr id="5" name="Straight Connector 4"/>
          <p:cNvCxnSpPr/>
          <p:nvPr/>
        </p:nvCxnSpPr>
        <p:spPr bwMode="auto">
          <a:xfrm>
            <a:off x="5346182" y="3489987"/>
            <a:ext cx="1600191" cy="741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6" name="Oval 5"/>
          <p:cNvSpPr/>
          <p:nvPr/>
        </p:nvSpPr>
        <p:spPr bwMode="auto">
          <a:xfrm>
            <a:off x="5253668" y="3473019"/>
            <a:ext cx="108202" cy="68265"/>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7" name="Rectangle 6"/>
          <p:cNvSpPr/>
          <p:nvPr/>
        </p:nvSpPr>
        <p:spPr bwMode="auto">
          <a:xfrm>
            <a:off x="5209728" y="3517451"/>
            <a:ext cx="226367" cy="51163"/>
          </a:xfrm>
          <a:prstGeom prst="rect">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8" name="Rectangle 7"/>
          <p:cNvSpPr/>
          <p:nvPr/>
        </p:nvSpPr>
        <p:spPr bwMode="auto">
          <a:xfrm>
            <a:off x="653718" y="4005064"/>
            <a:ext cx="504056"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a:ln>
                  <a:noFill/>
                </a:ln>
                <a:solidFill>
                  <a:schemeClr val="tx1"/>
                </a:solidFill>
                <a:effectLst/>
                <a:latin typeface="Arial" pitchFamily="34" charset="0"/>
                <a:ea typeface="宋体" pitchFamily="2" charset="-122"/>
              </a:rPr>
              <a:t>PC</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9" name="Rectangle 8"/>
          <p:cNvSpPr/>
          <p:nvPr/>
        </p:nvSpPr>
        <p:spPr bwMode="auto">
          <a:xfrm>
            <a:off x="171657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a:latin typeface="Arial" pitchFamily="34" charset="0"/>
                <a:ea typeface="宋体" pitchFamily="2" charset="-122"/>
              </a:rPr>
              <a:t>IM</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0" name="Rectangle 9"/>
          <p:cNvSpPr/>
          <p:nvPr/>
        </p:nvSpPr>
        <p:spPr bwMode="auto">
          <a:xfrm>
            <a:off x="397965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latin typeface="Arial" pitchFamily="34" charset="0"/>
                <a:ea typeface="宋体" pitchFamily="2" charset="-122"/>
              </a:rPr>
              <a:t>RF</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grpSp>
        <p:nvGrpSpPr>
          <p:cNvPr id="11" name="Group 10"/>
          <p:cNvGrpSpPr/>
          <p:nvPr/>
        </p:nvGrpSpPr>
        <p:grpSpPr>
          <a:xfrm>
            <a:off x="5807104" y="4005064"/>
            <a:ext cx="935348" cy="1800200"/>
            <a:chOff x="4355976" y="1772816"/>
            <a:chExt cx="678904" cy="1224136"/>
          </a:xfrm>
        </p:grpSpPr>
        <p:cxnSp>
          <p:nvCxnSpPr>
            <p:cNvPr id="12" name="Straight Connector 11"/>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3" name="Straight Connector 12"/>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4" name="Straight Connector 13"/>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5" name="Straight Connector 14"/>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6" name="Straight Connector 15"/>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7" name="Straight Connector 16"/>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8" name="Straight Connector 17"/>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19" name="TextBox 18"/>
            <p:cNvSpPr txBox="1"/>
            <p:nvPr/>
          </p:nvSpPr>
          <p:spPr>
            <a:xfrm>
              <a:off x="4573215" y="2007954"/>
              <a:ext cx="461665" cy="646331"/>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dirty="0"/>
                <a:t>ALU</a:t>
              </a:r>
            </a:p>
          </p:txBody>
        </p:sp>
      </p:grpSp>
      <p:grpSp>
        <p:nvGrpSpPr>
          <p:cNvPr id="21" name="Group 20"/>
          <p:cNvGrpSpPr/>
          <p:nvPr/>
        </p:nvGrpSpPr>
        <p:grpSpPr>
          <a:xfrm>
            <a:off x="1952088" y="1455122"/>
            <a:ext cx="678904" cy="1224136"/>
            <a:chOff x="4355976" y="1772816"/>
            <a:chExt cx="678904" cy="1224136"/>
          </a:xfrm>
        </p:grpSpPr>
        <p:cxnSp>
          <p:nvCxnSpPr>
            <p:cNvPr id="22" name="Straight Connector 21"/>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3" name="Straight Connector 22"/>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4" name="Straight Connector 23"/>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5" name="Straight Connector 24"/>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6" name="Straight Connector 25"/>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7" name="Straight Connector 26"/>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8" name="Straight Connector 27"/>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29" name="TextBox 28"/>
            <p:cNvSpPr txBox="1"/>
            <p:nvPr/>
          </p:nvSpPr>
          <p:spPr>
            <a:xfrm>
              <a:off x="4573215" y="1880828"/>
              <a:ext cx="461665" cy="881469"/>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a:t>Adder</a:t>
              </a:r>
              <a:endParaRPr kumimoji="1" lang="en-US" altLang="zh-CN" dirty="0"/>
            </a:p>
          </p:txBody>
        </p:sp>
      </p:grpSp>
      <p:cxnSp>
        <p:nvCxnSpPr>
          <p:cNvPr id="39" name="Straight Arrow Connector 38"/>
          <p:cNvCxnSpPr/>
          <p:nvPr/>
        </p:nvCxnSpPr>
        <p:spPr bwMode="auto">
          <a:xfrm>
            <a:off x="1157774" y="4905164"/>
            <a:ext cx="558800"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0" name="Straight Connector 39"/>
          <p:cNvCxnSpPr/>
          <p:nvPr/>
        </p:nvCxnSpPr>
        <p:spPr bwMode="auto">
          <a:xfrm flipV="1">
            <a:off x="1437174" y="2463234"/>
            <a:ext cx="0" cy="244193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1" name="Straight Arrow Connector 40"/>
          <p:cNvCxnSpPr/>
          <p:nvPr/>
        </p:nvCxnSpPr>
        <p:spPr bwMode="auto">
          <a:xfrm>
            <a:off x="1437174" y="2463234"/>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3" name="Straight Arrow Connector 42"/>
          <p:cNvCxnSpPr/>
          <p:nvPr/>
        </p:nvCxnSpPr>
        <p:spPr bwMode="auto">
          <a:xfrm>
            <a:off x="1437174" y="1628800"/>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sp>
        <p:nvSpPr>
          <p:cNvPr id="44" name="TextBox 43"/>
          <p:cNvSpPr txBox="1"/>
          <p:nvPr/>
        </p:nvSpPr>
        <p:spPr>
          <a:xfrm>
            <a:off x="1187624" y="1430149"/>
            <a:ext cx="300082" cy="369332"/>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en-US" altLang="zh-CN" dirty="0"/>
              <a:t>4</a:t>
            </a:r>
            <a:endParaRPr kumimoji="1" lang="zh-CN" altLang="en-US" dirty="0"/>
          </a:p>
        </p:txBody>
      </p:sp>
      <p:cxnSp>
        <p:nvCxnSpPr>
          <p:cNvPr id="45" name="Straight Arrow Connector 44"/>
          <p:cNvCxnSpPr/>
          <p:nvPr/>
        </p:nvCxnSpPr>
        <p:spPr bwMode="auto">
          <a:xfrm>
            <a:off x="324027" y="4905164"/>
            <a:ext cx="329691"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6" name="Straight Connector 45"/>
          <p:cNvCxnSpPr/>
          <p:nvPr/>
        </p:nvCxnSpPr>
        <p:spPr bwMode="auto">
          <a:xfrm flipV="1">
            <a:off x="324027" y="1232756"/>
            <a:ext cx="0" cy="367240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7" name="Straight Connector 46"/>
          <p:cNvCxnSpPr/>
          <p:nvPr/>
        </p:nvCxnSpPr>
        <p:spPr bwMode="auto">
          <a:xfrm>
            <a:off x="324027" y="1232756"/>
            <a:ext cx="2807813" cy="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9" name="Straight Arrow Connector 48"/>
          <p:cNvCxnSpPr/>
          <p:nvPr/>
        </p:nvCxnSpPr>
        <p:spPr bwMode="auto">
          <a:xfrm flipV="1">
            <a:off x="3131840" y="1232756"/>
            <a:ext cx="0" cy="771112"/>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0" name="Straight Arrow Connector 49"/>
          <p:cNvCxnSpPr/>
          <p:nvPr/>
        </p:nvCxnSpPr>
        <p:spPr bwMode="auto">
          <a:xfrm>
            <a:off x="5129587" y="4350855"/>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1" name="Straight Arrow Connector 50"/>
          <p:cNvCxnSpPr/>
          <p:nvPr/>
        </p:nvCxnSpPr>
        <p:spPr bwMode="auto">
          <a:xfrm>
            <a:off x="5129587" y="5487581"/>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3" name="Straight Arrow Connector 52"/>
          <p:cNvCxnSpPr/>
          <p:nvPr/>
        </p:nvCxnSpPr>
        <p:spPr bwMode="auto">
          <a:xfrm>
            <a:off x="2866507" y="4905164"/>
            <a:ext cx="625373"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4" name="Straight Connector 53"/>
          <p:cNvCxnSpPr/>
          <p:nvPr/>
        </p:nvCxnSpPr>
        <p:spPr bwMode="auto">
          <a:xfrm>
            <a:off x="3491880" y="4746323"/>
            <a:ext cx="0" cy="555019"/>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5" name="Straight Arrow Connector 54"/>
          <p:cNvCxnSpPr/>
          <p:nvPr/>
        </p:nvCxnSpPr>
        <p:spPr bwMode="auto">
          <a:xfrm>
            <a:off x="3491880" y="4746323"/>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7" name="Straight Arrow Connector 56"/>
          <p:cNvCxnSpPr/>
          <p:nvPr/>
        </p:nvCxnSpPr>
        <p:spPr bwMode="auto">
          <a:xfrm>
            <a:off x="3491880" y="5301342"/>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60" name="Straight Connector 59"/>
          <p:cNvCxnSpPr/>
          <p:nvPr/>
        </p:nvCxnSpPr>
        <p:spPr bwMode="auto">
          <a:xfrm>
            <a:off x="3491880" y="3497399"/>
            <a:ext cx="0" cy="825347"/>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61" name="Straight Arrow Connector 60"/>
          <p:cNvCxnSpPr/>
          <p:nvPr/>
        </p:nvCxnSpPr>
        <p:spPr bwMode="auto">
          <a:xfrm>
            <a:off x="3491880" y="4322746"/>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62" name="Straight Connector 61"/>
          <p:cNvCxnSpPr/>
          <p:nvPr/>
        </p:nvCxnSpPr>
        <p:spPr bwMode="auto">
          <a:xfrm>
            <a:off x="3491880" y="3497398"/>
            <a:ext cx="1754977" cy="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72" name="Straight Arrow Connector 71"/>
          <p:cNvCxnSpPr/>
          <p:nvPr/>
        </p:nvCxnSpPr>
        <p:spPr bwMode="auto">
          <a:xfrm flipV="1">
            <a:off x="6948264" y="3483471"/>
            <a:ext cx="0" cy="1342627"/>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78" name="Straight Connector 77"/>
          <p:cNvCxnSpPr>
            <a:stCxn id="29" idx="3"/>
          </p:cNvCxnSpPr>
          <p:nvPr/>
        </p:nvCxnSpPr>
        <p:spPr bwMode="auto">
          <a:xfrm flipV="1">
            <a:off x="2630992" y="1988841"/>
            <a:ext cx="500848" cy="15028"/>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81" name="Straight Connector 80"/>
          <p:cNvCxnSpPr>
            <a:stCxn id="19" idx="3"/>
          </p:cNvCxnSpPr>
          <p:nvPr/>
        </p:nvCxnSpPr>
        <p:spPr bwMode="auto">
          <a:xfrm flipV="1">
            <a:off x="6742452" y="4818585"/>
            <a:ext cx="203921" cy="7514"/>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8205189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数据通路设计</a:t>
            </a:r>
            <a:r>
              <a:rPr kumimoji="1" lang="en-US" altLang="zh-CN" dirty="0"/>
              <a:t>2</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37</a:t>
            </a:fld>
            <a:endParaRPr lang="zh-CN" altLang="en-US">
              <a:solidFill>
                <a:srgbClr val="1F497D"/>
              </a:solidFill>
            </a:endParaRPr>
          </a:p>
        </p:txBody>
      </p:sp>
      <p:cxnSp>
        <p:nvCxnSpPr>
          <p:cNvPr id="5" name="Straight Connector 4"/>
          <p:cNvCxnSpPr/>
          <p:nvPr/>
        </p:nvCxnSpPr>
        <p:spPr bwMode="auto">
          <a:xfrm>
            <a:off x="5346182" y="3489987"/>
            <a:ext cx="1600191" cy="741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6" name="Oval 5"/>
          <p:cNvSpPr/>
          <p:nvPr/>
        </p:nvSpPr>
        <p:spPr bwMode="auto">
          <a:xfrm>
            <a:off x="5253668" y="3473019"/>
            <a:ext cx="108202" cy="68265"/>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7" name="Rectangle 6"/>
          <p:cNvSpPr/>
          <p:nvPr/>
        </p:nvSpPr>
        <p:spPr bwMode="auto">
          <a:xfrm>
            <a:off x="5209728" y="3517451"/>
            <a:ext cx="226367" cy="51163"/>
          </a:xfrm>
          <a:prstGeom prst="rect">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8" name="Rectangle 7"/>
          <p:cNvSpPr/>
          <p:nvPr/>
        </p:nvSpPr>
        <p:spPr bwMode="auto">
          <a:xfrm>
            <a:off x="653718" y="4005064"/>
            <a:ext cx="504056"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a:ln>
                  <a:noFill/>
                </a:ln>
                <a:solidFill>
                  <a:schemeClr val="tx1"/>
                </a:solidFill>
                <a:effectLst/>
                <a:latin typeface="Arial" pitchFamily="34" charset="0"/>
                <a:ea typeface="宋体" pitchFamily="2" charset="-122"/>
              </a:rPr>
              <a:t>PC</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9" name="Rectangle 8"/>
          <p:cNvSpPr/>
          <p:nvPr/>
        </p:nvSpPr>
        <p:spPr bwMode="auto">
          <a:xfrm>
            <a:off x="171657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a:latin typeface="Arial" pitchFamily="34" charset="0"/>
                <a:ea typeface="宋体" pitchFamily="2" charset="-122"/>
              </a:rPr>
              <a:t>IM</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0" name="Rectangle 9"/>
          <p:cNvSpPr/>
          <p:nvPr/>
        </p:nvSpPr>
        <p:spPr bwMode="auto">
          <a:xfrm>
            <a:off x="397965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latin typeface="Arial" pitchFamily="34" charset="0"/>
                <a:ea typeface="宋体" pitchFamily="2" charset="-122"/>
              </a:rPr>
              <a:t>RF</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grpSp>
        <p:nvGrpSpPr>
          <p:cNvPr id="11" name="Group 10"/>
          <p:cNvGrpSpPr/>
          <p:nvPr/>
        </p:nvGrpSpPr>
        <p:grpSpPr>
          <a:xfrm>
            <a:off x="5807104" y="4005064"/>
            <a:ext cx="935348" cy="1800200"/>
            <a:chOff x="4355976" y="1772816"/>
            <a:chExt cx="678904" cy="1224136"/>
          </a:xfrm>
        </p:grpSpPr>
        <p:cxnSp>
          <p:nvCxnSpPr>
            <p:cNvPr id="12" name="Straight Connector 11"/>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3" name="Straight Connector 12"/>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4" name="Straight Connector 13"/>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5" name="Straight Connector 14"/>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6" name="Straight Connector 15"/>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7" name="Straight Connector 16"/>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8" name="Straight Connector 17"/>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19" name="TextBox 18"/>
            <p:cNvSpPr txBox="1"/>
            <p:nvPr/>
          </p:nvSpPr>
          <p:spPr>
            <a:xfrm>
              <a:off x="4573215" y="2007954"/>
              <a:ext cx="461665" cy="646331"/>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dirty="0"/>
                <a:t>ALU</a:t>
              </a:r>
            </a:p>
          </p:txBody>
        </p:sp>
      </p:grpSp>
      <p:grpSp>
        <p:nvGrpSpPr>
          <p:cNvPr id="20" name="Group 19"/>
          <p:cNvGrpSpPr/>
          <p:nvPr/>
        </p:nvGrpSpPr>
        <p:grpSpPr>
          <a:xfrm>
            <a:off x="1952088" y="1455122"/>
            <a:ext cx="678904" cy="1224136"/>
            <a:chOff x="4355976" y="1772816"/>
            <a:chExt cx="678904" cy="1224136"/>
          </a:xfrm>
        </p:grpSpPr>
        <p:cxnSp>
          <p:nvCxnSpPr>
            <p:cNvPr id="21" name="Straight Connector 20"/>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2" name="Straight Connector 21"/>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3" name="Straight Connector 22"/>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4" name="Straight Connector 23"/>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5" name="Straight Connector 24"/>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6" name="Straight Connector 25"/>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7" name="Straight Connector 26"/>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28" name="TextBox 27"/>
            <p:cNvSpPr txBox="1"/>
            <p:nvPr/>
          </p:nvSpPr>
          <p:spPr>
            <a:xfrm>
              <a:off x="4573215" y="1880828"/>
              <a:ext cx="461665" cy="881469"/>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a:t>Adder</a:t>
              </a:r>
              <a:endParaRPr kumimoji="1" lang="en-US" altLang="zh-CN" dirty="0"/>
            </a:p>
          </p:txBody>
        </p:sp>
      </p:grpSp>
      <p:cxnSp>
        <p:nvCxnSpPr>
          <p:cNvPr id="29" name="Straight Arrow Connector 28"/>
          <p:cNvCxnSpPr>
            <a:stCxn id="36" idx="3"/>
            <a:endCxn id="37" idx="1"/>
          </p:cNvCxnSpPr>
          <p:nvPr/>
        </p:nvCxnSpPr>
        <p:spPr bwMode="auto">
          <a:xfrm>
            <a:off x="1157774" y="4905164"/>
            <a:ext cx="558800"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0" name="Straight Connector 29"/>
          <p:cNvCxnSpPr/>
          <p:nvPr/>
        </p:nvCxnSpPr>
        <p:spPr bwMode="auto">
          <a:xfrm flipV="1">
            <a:off x="1437174" y="2463234"/>
            <a:ext cx="0" cy="244193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1" name="Straight Arrow Connector 30"/>
          <p:cNvCxnSpPr/>
          <p:nvPr/>
        </p:nvCxnSpPr>
        <p:spPr bwMode="auto">
          <a:xfrm>
            <a:off x="1437174" y="2463234"/>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2" name="Straight Arrow Connector 31"/>
          <p:cNvCxnSpPr/>
          <p:nvPr/>
        </p:nvCxnSpPr>
        <p:spPr bwMode="auto">
          <a:xfrm>
            <a:off x="1437174" y="1628800"/>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sp>
        <p:nvSpPr>
          <p:cNvPr id="33" name="TextBox 32"/>
          <p:cNvSpPr txBox="1"/>
          <p:nvPr/>
        </p:nvSpPr>
        <p:spPr>
          <a:xfrm>
            <a:off x="1187624" y="1430149"/>
            <a:ext cx="300082" cy="369332"/>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en-US" altLang="zh-CN" dirty="0"/>
              <a:t>4</a:t>
            </a:r>
            <a:endParaRPr kumimoji="1" lang="zh-CN" altLang="en-US" dirty="0"/>
          </a:p>
        </p:txBody>
      </p:sp>
      <p:cxnSp>
        <p:nvCxnSpPr>
          <p:cNvPr id="34" name="Straight Arrow Connector 33"/>
          <p:cNvCxnSpPr>
            <a:endCxn id="36" idx="1"/>
          </p:cNvCxnSpPr>
          <p:nvPr/>
        </p:nvCxnSpPr>
        <p:spPr bwMode="auto">
          <a:xfrm>
            <a:off x="324027" y="4905164"/>
            <a:ext cx="329691"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5" name="Straight Connector 34"/>
          <p:cNvCxnSpPr/>
          <p:nvPr/>
        </p:nvCxnSpPr>
        <p:spPr bwMode="auto">
          <a:xfrm flipV="1">
            <a:off x="324027" y="1232756"/>
            <a:ext cx="0" cy="367240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6" name="Straight Connector 35"/>
          <p:cNvCxnSpPr/>
          <p:nvPr/>
        </p:nvCxnSpPr>
        <p:spPr bwMode="auto">
          <a:xfrm>
            <a:off x="324027" y="1232756"/>
            <a:ext cx="2807813" cy="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7" name="Straight Arrow Connector 36"/>
          <p:cNvCxnSpPr/>
          <p:nvPr/>
        </p:nvCxnSpPr>
        <p:spPr bwMode="auto">
          <a:xfrm flipV="1">
            <a:off x="3131840" y="1232756"/>
            <a:ext cx="0" cy="771112"/>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8" name="Straight Arrow Connector 37"/>
          <p:cNvCxnSpPr/>
          <p:nvPr/>
        </p:nvCxnSpPr>
        <p:spPr bwMode="auto">
          <a:xfrm>
            <a:off x="5129587" y="4350855"/>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9" name="Straight Arrow Connector 38"/>
          <p:cNvCxnSpPr/>
          <p:nvPr/>
        </p:nvCxnSpPr>
        <p:spPr bwMode="auto">
          <a:xfrm>
            <a:off x="5129587" y="5487581"/>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0" name="Straight Arrow Connector 39"/>
          <p:cNvCxnSpPr>
            <a:stCxn id="37" idx="3"/>
          </p:cNvCxnSpPr>
          <p:nvPr/>
        </p:nvCxnSpPr>
        <p:spPr bwMode="auto">
          <a:xfrm>
            <a:off x="2866507" y="4905164"/>
            <a:ext cx="625373"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1" name="Straight Connector 40"/>
          <p:cNvCxnSpPr/>
          <p:nvPr/>
        </p:nvCxnSpPr>
        <p:spPr bwMode="auto">
          <a:xfrm>
            <a:off x="3491880" y="4746323"/>
            <a:ext cx="0" cy="555019"/>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2" name="Straight Arrow Connector 41"/>
          <p:cNvCxnSpPr/>
          <p:nvPr/>
        </p:nvCxnSpPr>
        <p:spPr bwMode="auto">
          <a:xfrm>
            <a:off x="3491880" y="4746323"/>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3" name="Straight Arrow Connector 42"/>
          <p:cNvCxnSpPr/>
          <p:nvPr/>
        </p:nvCxnSpPr>
        <p:spPr bwMode="auto">
          <a:xfrm>
            <a:off x="3491880" y="5301342"/>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4" name="Straight Connector 43"/>
          <p:cNvCxnSpPr/>
          <p:nvPr/>
        </p:nvCxnSpPr>
        <p:spPr bwMode="auto">
          <a:xfrm>
            <a:off x="3491880" y="3497399"/>
            <a:ext cx="0" cy="825347"/>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5" name="Straight Arrow Connector 44"/>
          <p:cNvCxnSpPr/>
          <p:nvPr/>
        </p:nvCxnSpPr>
        <p:spPr bwMode="auto">
          <a:xfrm>
            <a:off x="3491880" y="4322746"/>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6" name="Straight Connector 45"/>
          <p:cNvCxnSpPr/>
          <p:nvPr/>
        </p:nvCxnSpPr>
        <p:spPr bwMode="auto">
          <a:xfrm>
            <a:off x="3491880" y="3497398"/>
            <a:ext cx="1754977" cy="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7" name="Straight Arrow Connector 46"/>
          <p:cNvCxnSpPr/>
          <p:nvPr/>
        </p:nvCxnSpPr>
        <p:spPr bwMode="auto">
          <a:xfrm flipV="1">
            <a:off x="6948264" y="3483471"/>
            <a:ext cx="0" cy="1342627"/>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8" name="Straight Connector 47"/>
          <p:cNvCxnSpPr>
            <a:stCxn id="32" idx="3"/>
          </p:cNvCxnSpPr>
          <p:nvPr/>
        </p:nvCxnSpPr>
        <p:spPr bwMode="auto">
          <a:xfrm flipV="1">
            <a:off x="2630992" y="1988841"/>
            <a:ext cx="500848" cy="15028"/>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49" name="Straight Connector 48"/>
          <p:cNvCxnSpPr>
            <a:stCxn id="22" idx="3"/>
          </p:cNvCxnSpPr>
          <p:nvPr/>
        </p:nvCxnSpPr>
        <p:spPr bwMode="auto">
          <a:xfrm flipV="1">
            <a:off x="6742452" y="4818585"/>
            <a:ext cx="203921" cy="7514"/>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50" name="Straight Arrow Connector 49"/>
          <p:cNvCxnSpPr/>
          <p:nvPr/>
        </p:nvCxnSpPr>
        <p:spPr bwMode="auto">
          <a:xfrm>
            <a:off x="3491880" y="5013176"/>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1" name="Straight Connector 50"/>
          <p:cNvCxnSpPr/>
          <p:nvPr/>
        </p:nvCxnSpPr>
        <p:spPr bwMode="auto">
          <a:xfrm>
            <a:off x="3491880" y="4746323"/>
            <a:ext cx="0" cy="1490989"/>
          </a:xfrm>
          <a:prstGeom prst="line">
            <a:avLst/>
          </a:prstGeom>
          <a:ln>
            <a:solidFill>
              <a:schemeClr val="tx2">
                <a:lumMod val="60000"/>
                <a:lumOff val="40000"/>
              </a:schemeClr>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2" name="Straight Connector 51"/>
          <p:cNvCxnSpPr/>
          <p:nvPr/>
        </p:nvCxnSpPr>
        <p:spPr bwMode="auto">
          <a:xfrm>
            <a:off x="3491880" y="6237312"/>
            <a:ext cx="2127642" cy="5839"/>
          </a:xfrm>
          <a:prstGeom prst="line">
            <a:avLst/>
          </a:prstGeom>
          <a:ln>
            <a:solidFill>
              <a:schemeClr val="tx2">
                <a:lumMod val="60000"/>
                <a:lumOff val="40000"/>
              </a:schemeClr>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3" name="Straight Arrow Connector 52"/>
          <p:cNvCxnSpPr/>
          <p:nvPr/>
        </p:nvCxnSpPr>
        <p:spPr bwMode="auto">
          <a:xfrm flipV="1">
            <a:off x="5619522" y="5487582"/>
            <a:ext cx="0" cy="774054"/>
          </a:xfrm>
          <a:prstGeom prst="straightConnector1">
            <a:avLst/>
          </a:prstGeom>
          <a:ln>
            <a:solidFill>
              <a:schemeClr val="tx2">
                <a:lumMod val="60000"/>
                <a:lumOff val="40000"/>
              </a:schemeClr>
            </a:solidFill>
            <a:headEnd type="none" w="med" len="med"/>
            <a:tailEnd type="triangle"/>
          </a:ln>
        </p:spPr>
        <p:style>
          <a:lnRef idx="2">
            <a:schemeClr val="dk1"/>
          </a:lnRef>
          <a:fillRef idx="1">
            <a:schemeClr val="lt1"/>
          </a:fillRef>
          <a:effectRef idx="0">
            <a:schemeClr val="dk1"/>
          </a:effectRef>
          <a:fontRef idx="minor">
            <a:schemeClr val="dk1"/>
          </a:fontRef>
        </p:style>
      </p:cxnSp>
    </p:spTree>
    <p:extLst>
      <p:ext uri="{BB962C8B-B14F-4D97-AF65-F5344CB8AC3E}">
        <p14:creationId xmlns:p14="http://schemas.microsoft.com/office/powerpoint/2010/main" val="3698046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MIPS</a:t>
            </a:r>
            <a:r>
              <a:rPr kumimoji="1" lang="zh-CN" altLang="en-US" dirty="0"/>
              <a:t>指令 </a:t>
            </a:r>
            <a:r>
              <a:rPr kumimoji="1" lang="en-US" altLang="zh-CN" dirty="0"/>
              <a:t>Load/Store</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38</a:t>
            </a:fld>
            <a:endParaRPr lang="zh-CN" altLang="en-US">
              <a:solidFill>
                <a:srgbClr val="1F497D"/>
              </a:solidFill>
            </a:endParaRPr>
          </a:p>
        </p:txBody>
      </p:sp>
      <p:sp>
        <p:nvSpPr>
          <p:cNvPr id="5" name="TextBox 4"/>
          <p:cNvSpPr txBox="1"/>
          <p:nvPr/>
        </p:nvSpPr>
        <p:spPr>
          <a:xfrm>
            <a:off x="448444" y="1412776"/>
            <a:ext cx="3883243" cy="1569660"/>
          </a:xfrm>
          <a:prstGeom prst="rect">
            <a:avLst/>
          </a:prstGeom>
          <a:noFill/>
        </p:spPr>
        <p:txBody>
          <a:bodyPr wrap="none" rtlCol="0">
            <a:spAutoFit/>
          </a:bodyPr>
          <a:lstStyle/>
          <a:p>
            <a:r>
              <a:rPr lang="en-US" sz="2400"/>
              <a:t>load</a:t>
            </a:r>
            <a:r>
              <a:rPr lang="en-US" sz="2400" dirty="0"/>
              <a:t> </a:t>
            </a:r>
          </a:p>
          <a:p>
            <a:r>
              <a:rPr lang="en-US" sz="2400" dirty="0" err="1"/>
              <a:t>lw</a:t>
            </a:r>
            <a:r>
              <a:rPr lang="en-US" sz="2400" dirty="0"/>
              <a:t> </a:t>
            </a:r>
            <a:r>
              <a:rPr lang="en-US" sz="2400" dirty="0" err="1"/>
              <a:t>rt</a:t>
            </a:r>
            <a:r>
              <a:rPr lang="en-US" sz="2400" dirty="0"/>
              <a:t> </a:t>
            </a:r>
            <a:r>
              <a:rPr lang="en-US" sz="2400" dirty="0" err="1"/>
              <a:t>rs</a:t>
            </a:r>
            <a:r>
              <a:rPr lang="en-US" sz="2400" dirty="0"/>
              <a:t> </a:t>
            </a:r>
            <a:r>
              <a:rPr lang="en-US" sz="2400" dirty="0" err="1"/>
              <a:t>imm</a:t>
            </a:r>
            <a:r>
              <a:rPr lang="en-US" sz="2400" dirty="0"/>
              <a:t> </a:t>
            </a:r>
          </a:p>
          <a:p>
            <a:r>
              <a:rPr lang="en-US" sz="2400" dirty="0" err="1"/>
              <a:t>Addr</a:t>
            </a:r>
            <a:r>
              <a:rPr lang="en-US" sz="2400" dirty="0"/>
              <a:t> = R[</a:t>
            </a:r>
            <a:r>
              <a:rPr lang="en-US" sz="2400" dirty="0" err="1"/>
              <a:t>rs</a:t>
            </a:r>
            <a:r>
              <a:rPr lang="en-US" sz="2400" dirty="0"/>
              <a:t>] + </a:t>
            </a:r>
            <a:r>
              <a:rPr lang="en-US" sz="2400" dirty="0" err="1"/>
              <a:t>SignExt</a:t>
            </a:r>
            <a:r>
              <a:rPr lang="en-US" sz="2400" dirty="0"/>
              <a:t>(</a:t>
            </a:r>
            <a:r>
              <a:rPr lang="en-US" sz="2400" dirty="0" err="1"/>
              <a:t>imm</a:t>
            </a:r>
            <a:r>
              <a:rPr lang="en-US" sz="2400" dirty="0"/>
              <a:t>) </a:t>
            </a:r>
          </a:p>
          <a:p>
            <a:r>
              <a:rPr lang="en-US" sz="2400" dirty="0"/>
              <a:t>R[</a:t>
            </a:r>
            <a:r>
              <a:rPr lang="en-US" sz="2400" dirty="0" err="1"/>
              <a:t>rt</a:t>
            </a:r>
            <a:r>
              <a:rPr lang="en-US" sz="2400" dirty="0"/>
              <a:t>] = MEM[</a:t>
            </a:r>
            <a:r>
              <a:rPr lang="en-US" sz="2400" dirty="0" err="1"/>
              <a:t>Addr</a:t>
            </a:r>
            <a:r>
              <a:rPr lang="en-US" sz="2400" dirty="0"/>
              <a:t>] </a:t>
            </a:r>
          </a:p>
        </p:txBody>
      </p:sp>
      <p:sp>
        <p:nvSpPr>
          <p:cNvPr id="6" name="TextBox 5"/>
          <p:cNvSpPr txBox="1"/>
          <p:nvPr/>
        </p:nvSpPr>
        <p:spPr>
          <a:xfrm>
            <a:off x="4803557" y="1412776"/>
            <a:ext cx="3883243" cy="1569660"/>
          </a:xfrm>
          <a:prstGeom prst="rect">
            <a:avLst/>
          </a:prstGeom>
          <a:noFill/>
        </p:spPr>
        <p:txBody>
          <a:bodyPr wrap="none" rtlCol="0">
            <a:spAutoFit/>
          </a:bodyPr>
          <a:lstStyle/>
          <a:p>
            <a:r>
              <a:rPr lang="en-US" sz="2400" dirty="0"/>
              <a:t>store </a:t>
            </a:r>
          </a:p>
          <a:p>
            <a:r>
              <a:rPr lang="en-US" sz="2400" dirty="0" err="1"/>
              <a:t>sw</a:t>
            </a:r>
            <a:r>
              <a:rPr lang="en-US" sz="2400" dirty="0"/>
              <a:t> </a:t>
            </a:r>
            <a:r>
              <a:rPr lang="en-US" sz="2400" dirty="0" err="1"/>
              <a:t>rt</a:t>
            </a:r>
            <a:r>
              <a:rPr lang="en-US" sz="2400" dirty="0"/>
              <a:t> </a:t>
            </a:r>
            <a:r>
              <a:rPr lang="en-US" sz="2400" dirty="0" err="1"/>
              <a:t>rs</a:t>
            </a:r>
            <a:r>
              <a:rPr lang="en-US" sz="2400" dirty="0"/>
              <a:t> </a:t>
            </a:r>
            <a:r>
              <a:rPr lang="en-US" sz="2400" dirty="0" err="1"/>
              <a:t>imm</a:t>
            </a:r>
            <a:r>
              <a:rPr lang="en-US" sz="2400" dirty="0"/>
              <a:t> </a:t>
            </a:r>
          </a:p>
          <a:p>
            <a:r>
              <a:rPr lang="en-US" sz="2400" dirty="0" err="1"/>
              <a:t>Addr</a:t>
            </a:r>
            <a:r>
              <a:rPr lang="en-US" sz="2400" dirty="0"/>
              <a:t> = R[</a:t>
            </a:r>
            <a:r>
              <a:rPr lang="en-US" sz="2400" dirty="0" err="1"/>
              <a:t>rs</a:t>
            </a:r>
            <a:r>
              <a:rPr lang="en-US" sz="2400" dirty="0"/>
              <a:t>] + </a:t>
            </a:r>
            <a:r>
              <a:rPr lang="en-US" sz="2400" dirty="0" err="1"/>
              <a:t>SignExt</a:t>
            </a:r>
            <a:r>
              <a:rPr lang="en-US" sz="2400" dirty="0"/>
              <a:t>(</a:t>
            </a:r>
            <a:r>
              <a:rPr lang="en-US" sz="2400" dirty="0" err="1"/>
              <a:t>imm</a:t>
            </a:r>
            <a:r>
              <a:rPr lang="en-US" sz="2400" dirty="0"/>
              <a:t>) </a:t>
            </a:r>
          </a:p>
          <a:p>
            <a:r>
              <a:rPr lang="en-US" sz="2400" dirty="0"/>
              <a:t>MEM[</a:t>
            </a:r>
            <a:r>
              <a:rPr lang="en-US" sz="2400" dirty="0" err="1"/>
              <a:t>Addr</a:t>
            </a:r>
            <a:r>
              <a:rPr lang="en-US" sz="2400" dirty="0"/>
              <a:t>] = R[</a:t>
            </a:r>
            <a:r>
              <a:rPr lang="en-US" sz="2400" dirty="0" err="1"/>
              <a:t>rt</a:t>
            </a:r>
            <a:r>
              <a:rPr lang="en-US" sz="2400" dirty="0"/>
              <a:t>]</a:t>
            </a:r>
          </a:p>
        </p:txBody>
      </p:sp>
      <p:pic>
        <p:nvPicPr>
          <p:cNvPr id="7" name="Picture 6"/>
          <p:cNvPicPr>
            <a:picLocks noChangeAspect="1"/>
          </p:cNvPicPr>
          <p:nvPr/>
        </p:nvPicPr>
        <p:blipFill>
          <a:blip r:embed="rId2"/>
          <a:stretch>
            <a:fillRect/>
          </a:stretch>
        </p:blipFill>
        <p:spPr>
          <a:xfrm>
            <a:off x="298450" y="3486383"/>
            <a:ext cx="8547100" cy="2400300"/>
          </a:xfrm>
          <a:prstGeom prst="rect">
            <a:avLst/>
          </a:prstGeom>
        </p:spPr>
      </p:pic>
    </p:spTree>
    <p:extLst>
      <p:ext uri="{BB962C8B-B14F-4D97-AF65-F5344CB8AC3E}">
        <p14:creationId xmlns:p14="http://schemas.microsoft.com/office/powerpoint/2010/main" val="11935401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数据通路设计</a:t>
            </a:r>
            <a:r>
              <a:rPr kumimoji="1" lang="en-US" altLang="zh-CN" dirty="0"/>
              <a:t>2</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39</a:t>
            </a:fld>
            <a:endParaRPr lang="zh-CN" altLang="en-US">
              <a:solidFill>
                <a:srgbClr val="1F497D"/>
              </a:solidFill>
            </a:endParaRPr>
          </a:p>
        </p:txBody>
      </p:sp>
      <p:cxnSp>
        <p:nvCxnSpPr>
          <p:cNvPr id="5" name="Straight Connector 4"/>
          <p:cNvCxnSpPr/>
          <p:nvPr/>
        </p:nvCxnSpPr>
        <p:spPr bwMode="auto">
          <a:xfrm>
            <a:off x="5346182" y="3489987"/>
            <a:ext cx="1600191" cy="741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6" name="Oval 5"/>
          <p:cNvSpPr/>
          <p:nvPr/>
        </p:nvSpPr>
        <p:spPr bwMode="auto">
          <a:xfrm>
            <a:off x="5253668" y="3473019"/>
            <a:ext cx="108202" cy="68265"/>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7" name="Rectangle 6"/>
          <p:cNvSpPr/>
          <p:nvPr/>
        </p:nvSpPr>
        <p:spPr bwMode="auto">
          <a:xfrm>
            <a:off x="5209728" y="3517451"/>
            <a:ext cx="226367" cy="51163"/>
          </a:xfrm>
          <a:prstGeom prst="rect">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8" name="Rectangle 7"/>
          <p:cNvSpPr/>
          <p:nvPr/>
        </p:nvSpPr>
        <p:spPr bwMode="auto">
          <a:xfrm>
            <a:off x="653718" y="4005064"/>
            <a:ext cx="504056"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a:ln>
                  <a:noFill/>
                </a:ln>
                <a:solidFill>
                  <a:schemeClr val="tx1"/>
                </a:solidFill>
                <a:effectLst/>
                <a:latin typeface="Arial" pitchFamily="34" charset="0"/>
                <a:ea typeface="宋体" pitchFamily="2" charset="-122"/>
              </a:rPr>
              <a:t>PC</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9" name="Rectangle 8"/>
          <p:cNvSpPr/>
          <p:nvPr/>
        </p:nvSpPr>
        <p:spPr bwMode="auto">
          <a:xfrm>
            <a:off x="171657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a:latin typeface="Arial" pitchFamily="34" charset="0"/>
                <a:ea typeface="宋体" pitchFamily="2" charset="-122"/>
              </a:rPr>
              <a:t>IM</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0" name="Rectangle 9"/>
          <p:cNvSpPr/>
          <p:nvPr/>
        </p:nvSpPr>
        <p:spPr bwMode="auto">
          <a:xfrm>
            <a:off x="397965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latin typeface="Arial" pitchFamily="34" charset="0"/>
                <a:ea typeface="宋体" pitchFamily="2" charset="-122"/>
              </a:rPr>
              <a:t>RF</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grpSp>
        <p:nvGrpSpPr>
          <p:cNvPr id="11" name="Group 10"/>
          <p:cNvGrpSpPr/>
          <p:nvPr/>
        </p:nvGrpSpPr>
        <p:grpSpPr>
          <a:xfrm>
            <a:off x="5807104" y="4005064"/>
            <a:ext cx="935348" cy="1800200"/>
            <a:chOff x="4355976" y="1772816"/>
            <a:chExt cx="678904" cy="1224136"/>
          </a:xfrm>
        </p:grpSpPr>
        <p:cxnSp>
          <p:nvCxnSpPr>
            <p:cNvPr id="12" name="Straight Connector 11"/>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3" name="Straight Connector 12"/>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4" name="Straight Connector 13"/>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5" name="Straight Connector 14"/>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6" name="Straight Connector 15"/>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7" name="Straight Connector 16"/>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8" name="Straight Connector 17"/>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19" name="TextBox 18"/>
            <p:cNvSpPr txBox="1"/>
            <p:nvPr/>
          </p:nvSpPr>
          <p:spPr>
            <a:xfrm>
              <a:off x="4573215" y="2007954"/>
              <a:ext cx="461665" cy="646331"/>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dirty="0"/>
                <a:t>ALU</a:t>
              </a:r>
            </a:p>
          </p:txBody>
        </p:sp>
      </p:grpSp>
      <p:grpSp>
        <p:nvGrpSpPr>
          <p:cNvPr id="20" name="Group 19"/>
          <p:cNvGrpSpPr/>
          <p:nvPr/>
        </p:nvGrpSpPr>
        <p:grpSpPr>
          <a:xfrm>
            <a:off x="1952088" y="1455122"/>
            <a:ext cx="678904" cy="1224136"/>
            <a:chOff x="4355976" y="1772816"/>
            <a:chExt cx="678904" cy="1224136"/>
          </a:xfrm>
        </p:grpSpPr>
        <p:cxnSp>
          <p:nvCxnSpPr>
            <p:cNvPr id="21" name="Straight Connector 20"/>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2" name="Straight Connector 21"/>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3" name="Straight Connector 22"/>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4" name="Straight Connector 23"/>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5" name="Straight Connector 24"/>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6" name="Straight Connector 25"/>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7" name="Straight Connector 26"/>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28" name="TextBox 27"/>
            <p:cNvSpPr txBox="1"/>
            <p:nvPr/>
          </p:nvSpPr>
          <p:spPr>
            <a:xfrm>
              <a:off x="4573215" y="1880828"/>
              <a:ext cx="461665" cy="881469"/>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a:t>Adder</a:t>
              </a:r>
              <a:endParaRPr kumimoji="1" lang="en-US" altLang="zh-CN" dirty="0"/>
            </a:p>
          </p:txBody>
        </p:sp>
      </p:grpSp>
      <p:cxnSp>
        <p:nvCxnSpPr>
          <p:cNvPr id="29" name="Straight Arrow Connector 28"/>
          <p:cNvCxnSpPr>
            <a:stCxn id="36" idx="3"/>
            <a:endCxn id="37" idx="1"/>
          </p:cNvCxnSpPr>
          <p:nvPr/>
        </p:nvCxnSpPr>
        <p:spPr bwMode="auto">
          <a:xfrm>
            <a:off x="1157774" y="4905164"/>
            <a:ext cx="558800"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0" name="Straight Connector 29"/>
          <p:cNvCxnSpPr/>
          <p:nvPr/>
        </p:nvCxnSpPr>
        <p:spPr bwMode="auto">
          <a:xfrm flipV="1">
            <a:off x="1437174" y="2463234"/>
            <a:ext cx="0" cy="244193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1" name="Straight Arrow Connector 30"/>
          <p:cNvCxnSpPr/>
          <p:nvPr/>
        </p:nvCxnSpPr>
        <p:spPr bwMode="auto">
          <a:xfrm>
            <a:off x="1437174" y="2463234"/>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2" name="Straight Arrow Connector 31"/>
          <p:cNvCxnSpPr/>
          <p:nvPr/>
        </p:nvCxnSpPr>
        <p:spPr bwMode="auto">
          <a:xfrm>
            <a:off x="1437174" y="1628800"/>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sp>
        <p:nvSpPr>
          <p:cNvPr id="33" name="TextBox 32"/>
          <p:cNvSpPr txBox="1"/>
          <p:nvPr/>
        </p:nvSpPr>
        <p:spPr>
          <a:xfrm>
            <a:off x="1187624" y="1430149"/>
            <a:ext cx="300082" cy="369332"/>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en-US" altLang="zh-CN" dirty="0"/>
              <a:t>4</a:t>
            </a:r>
            <a:endParaRPr kumimoji="1" lang="zh-CN" altLang="en-US" dirty="0"/>
          </a:p>
        </p:txBody>
      </p:sp>
      <p:cxnSp>
        <p:nvCxnSpPr>
          <p:cNvPr id="34" name="Straight Arrow Connector 33"/>
          <p:cNvCxnSpPr>
            <a:endCxn id="36" idx="1"/>
          </p:cNvCxnSpPr>
          <p:nvPr/>
        </p:nvCxnSpPr>
        <p:spPr bwMode="auto">
          <a:xfrm>
            <a:off x="324027" y="4905164"/>
            <a:ext cx="329691"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5" name="Straight Connector 34"/>
          <p:cNvCxnSpPr/>
          <p:nvPr/>
        </p:nvCxnSpPr>
        <p:spPr bwMode="auto">
          <a:xfrm flipV="1">
            <a:off x="324027" y="1232756"/>
            <a:ext cx="0" cy="367240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6" name="Straight Connector 35"/>
          <p:cNvCxnSpPr/>
          <p:nvPr/>
        </p:nvCxnSpPr>
        <p:spPr bwMode="auto">
          <a:xfrm>
            <a:off x="324027" y="1232756"/>
            <a:ext cx="2807813" cy="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7" name="Straight Arrow Connector 36"/>
          <p:cNvCxnSpPr/>
          <p:nvPr/>
        </p:nvCxnSpPr>
        <p:spPr bwMode="auto">
          <a:xfrm flipV="1">
            <a:off x="3131840" y="1232756"/>
            <a:ext cx="0" cy="771112"/>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8" name="Straight Arrow Connector 37"/>
          <p:cNvCxnSpPr/>
          <p:nvPr/>
        </p:nvCxnSpPr>
        <p:spPr bwMode="auto">
          <a:xfrm>
            <a:off x="5129587" y="4350855"/>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9" name="Straight Arrow Connector 38"/>
          <p:cNvCxnSpPr/>
          <p:nvPr/>
        </p:nvCxnSpPr>
        <p:spPr bwMode="auto">
          <a:xfrm>
            <a:off x="5129587" y="5487581"/>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0" name="Straight Arrow Connector 39"/>
          <p:cNvCxnSpPr>
            <a:stCxn id="37" idx="3"/>
          </p:cNvCxnSpPr>
          <p:nvPr/>
        </p:nvCxnSpPr>
        <p:spPr bwMode="auto">
          <a:xfrm>
            <a:off x="2866507" y="4905164"/>
            <a:ext cx="625373"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1" name="Straight Connector 40"/>
          <p:cNvCxnSpPr/>
          <p:nvPr/>
        </p:nvCxnSpPr>
        <p:spPr bwMode="auto">
          <a:xfrm>
            <a:off x="3491880" y="4746323"/>
            <a:ext cx="0" cy="555019"/>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2" name="Straight Arrow Connector 41"/>
          <p:cNvCxnSpPr/>
          <p:nvPr/>
        </p:nvCxnSpPr>
        <p:spPr bwMode="auto">
          <a:xfrm>
            <a:off x="3491880" y="4746323"/>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3" name="Straight Arrow Connector 42"/>
          <p:cNvCxnSpPr/>
          <p:nvPr/>
        </p:nvCxnSpPr>
        <p:spPr bwMode="auto">
          <a:xfrm>
            <a:off x="3491880" y="5301342"/>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4" name="Straight Connector 43"/>
          <p:cNvCxnSpPr/>
          <p:nvPr/>
        </p:nvCxnSpPr>
        <p:spPr bwMode="auto">
          <a:xfrm>
            <a:off x="3491880" y="3497399"/>
            <a:ext cx="0" cy="825347"/>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5" name="Straight Arrow Connector 44"/>
          <p:cNvCxnSpPr/>
          <p:nvPr/>
        </p:nvCxnSpPr>
        <p:spPr bwMode="auto">
          <a:xfrm>
            <a:off x="3491880" y="4322746"/>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6" name="Straight Connector 45"/>
          <p:cNvCxnSpPr/>
          <p:nvPr/>
        </p:nvCxnSpPr>
        <p:spPr bwMode="auto">
          <a:xfrm>
            <a:off x="3491880" y="3497398"/>
            <a:ext cx="1754977" cy="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7" name="Straight Arrow Connector 46"/>
          <p:cNvCxnSpPr/>
          <p:nvPr/>
        </p:nvCxnSpPr>
        <p:spPr bwMode="auto">
          <a:xfrm flipV="1">
            <a:off x="6948264" y="3483471"/>
            <a:ext cx="0" cy="1342627"/>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8" name="Straight Connector 47"/>
          <p:cNvCxnSpPr>
            <a:stCxn id="32" idx="3"/>
          </p:cNvCxnSpPr>
          <p:nvPr/>
        </p:nvCxnSpPr>
        <p:spPr bwMode="auto">
          <a:xfrm flipV="1">
            <a:off x="2630992" y="1988841"/>
            <a:ext cx="500848" cy="15028"/>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49" name="Straight Connector 48"/>
          <p:cNvCxnSpPr>
            <a:stCxn id="22" idx="3"/>
          </p:cNvCxnSpPr>
          <p:nvPr/>
        </p:nvCxnSpPr>
        <p:spPr bwMode="auto">
          <a:xfrm flipV="1">
            <a:off x="6742452" y="4818585"/>
            <a:ext cx="203921" cy="7514"/>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50" name="Straight Arrow Connector 49"/>
          <p:cNvCxnSpPr/>
          <p:nvPr/>
        </p:nvCxnSpPr>
        <p:spPr bwMode="auto">
          <a:xfrm>
            <a:off x="3491880" y="5013176"/>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1" name="Straight Connector 50"/>
          <p:cNvCxnSpPr/>
          <p:nvPr/>
        </p:nvCxnSpPr>
        <p:spPr bwMode="auto">
          <a:xfrm>
            <a:off x="3491880" y="4746323"/>
            <a:ext cx="0" cy="1490989"/>
          </a:xfrm>
          <a:prstGeom prst="line">
            <a:avLst/>
          </a:prstGeom>
          <a:ln>
            <a:solidFill>
              <a:schemeClr val="tx2">
                <a:lumMod val="60000"/>
                <a:lumOff val="40000"/>
              </a:schemeClr>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2" name="Straight Connector 51"/>
          <p:cNvCxnSpPr/>
          <p:nvPr/>
        </p:nvCxnSpPr>
        <p:spPr bwMode="auto">
          <a:xfrm>
            <a:off x="3491880" y="6237312"/>
            <a:ext cx="2127642" cy="5839"/>
          </a:xfrm>
          <a:prstGeom prst="line">
            <a:avLst/>
          </a:prstGeom>
          <a:ln>
            <a:solidFill>
              <a:schemeClr val="tx2">
                <a:lumMod val="60000"/>
                <a:lumOff val="40000"/>
              </a:schemeClr>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3" name="Straight Arrow Connector 52"/>
          <p:cNvCxnSpPr/>
          <p:nvPr/>
        </p:nvCxnSpPr>
        <p:spPr bwMode="auto">
          <a:xfrm flipV="1">
            <a:off x="5619522" y="5487582"/>
            <a:ext cx="0" cy="774054"/>
          </a:xfrm>
          <a:prstGeom prst="straightConnector1">
            <a:avLst/>
          </a:prstGeom>
          <a:ln>
            <a:solidFill>
              <a:schemeClr val="tx2">
                <a:lumMod val="60000"/>
                <a:lumOff val="40000"/>
              </a:schemeClr>
            </a:solidFill>
            <a:headEnd type="none" w="med" len="med"/>
            <a:tailEnd type="triangle"/>
          </a:ln>
        </p:spPr>
        <p:style>
          <a:lnRef idx="2">
            <a:schemeClr val="dk1"/>
          </a:lnRef>
          <a:fillRef idx="1">
            <a:schemeClr val="lt1"/>
          </a:fillRef>
          <a:effectRef idx="0">
            <a:schemeClr val="dk1"/>
          </a:effectRef>
          <a:fontRef idx="minor">
            <a:schemeClr val="dk1"/>
          </a:fontRef>
        </p:style>
      </p:cxnSp>
    </p:spTree>
    <p:extLst>
      <p:ext uri="{BB962C8B-B14F-4D97-AF65-F5344CB8AC3E}">
        <p14:creationId xmlns:p14="http://schemas.microsoft.com/office/powerpoint/2010/main" val="115813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5A2C0-AADD-5C41-99DD-53E1AC3A9561}"/>
              </a:ext>
            </a:extLst>
          </p:cNvPr>
          <p:cNvSpPr>
            <a:spLocks noGrp="1"/>
          </p:cNvSpPr>
          <p:nvPr>
            <p:ph type="title"/>
          </p:nvPr>
        </p:nvSpPr>
        <p:spPr/>
        <p:txBody>
          <a:bodyPr/>
          <a:lstStyle/>
          <a:p>
            <a:r>
              <a:rPr lang="en-US" altLang="zh-CN" dirty="0"/>
              <a:t>R</a:t>
            </a:r>
            <a:r>
              <a:rPr lang="zh-CN" altLang="en-US" dirty="0"/>
              <a:t>类型指令</a:t>
            </a:r>
            <a:endParaRPr lang="en-US" dirty="0"/>
          </a:p>
        </p:txBody>
      </p:sp>
      <p:sp>
        <p:nvSpPr>
          <p:cNvPr id="6" name="Google Shape;299;p37">
            <a:extLst>
              <a:ext uri="{FF2B5EF4-FFF2-40B4-BE49-F238E27FC236}">
                <a16:creationId xmlns:a16="http://schemas.microsoft.com/office/drawing/2014/main" id="{1FFC67B7-3068-D24E-B968-51D15ABEF03B}"/>
              </a:ext>
            </a:extLst>
          </p:cNvPr>
          <p:cNvSpPr txBox="1">
            <a:spLocks/>
          </p:cNvSpPr>
          <p:nvPr/>
        </p:nvSpPr>
        <p:spPr>
          <a:xfrm>
            <a:off x="457200" y="1429230"/>
            <a:ext cx="8229600" cy="512880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en-US" altLang="zh-CN" sz="3200" dirty="0">
                <a:solidFill>
                  <a:schemeClr val="dk1"/>
                </a:solidFill>
                <a:latin typeface="Calibri"/>
                <a:ea typeface="Calibri"/>
                <a:cs typeface="Calibri"/>
                <a:sym typeface="Calibri"/>
              </a:rPr>
              <a:t>R</a:t>
            </a:r>
            <a:r>
              <a:rPr lang="zh-CN" altLang="en-US" sz="3200" dirty="0">
                <a:solidFill>
                  <a:schemeClr val="dk1"/>
                </a:solidFill>
                <a:latin typeface="Calibri"/>
                <a:ea typeface="Calibri"/>
                <a:cs typeface="Calibri"/>
                <a:sym typeface="Calibri"/>
              </a:rPr>
              <a:t>型指令每个指令字分成</a:t>
            </a:r>
            <a:r>
              <a:rPr lang="en-US" altLang="zh-CN" sz="3200" dirty="0">
                <a:solidFill>
                  <a:schemeClr val="dk1"/>
                </a:solidFill>
                <a:latin typeface="Calibri"/>
                <a:ea typeface="Calibri"/>
                <a:cs typeface="Calibri"/>
                <a:sym typeface="Calibri"/>
              </a:rPr>
              <a:t>6</a:t>
            </a:r>
            <a:r>
              <a:rPr lang="zh-CN" altLang="en-US" sz="3200" dirty="0">
                <a:solidFill>
                  <a:schemeClr val="dk1"/>
                </a:solidFill>
                <a:latin typeface="Calibri"/>
                <a:ea typeface="Calibri"/>
                <a:cs typeface="Calibri"/>
                <a:sym typeface="Calibri"/>
              </a:rPr>
              <a:t>个域：</a:t>
            </a:r>
            <a:endParaRPr lang="en-US" dirty="0"/>
          </a:p>
          <a:p>
            <a:pPr marL="342900" indent="-342900">
              <a:spcBef>
                <a:spcPts val="640"/>
              </a:spcBef>
              <a:buClr>
                <a:schemeClr val="dk1"/>
              </a:buClr>
              <a:buFont typeface="Arial"/>
              <a:buNone/>
            </a:pPr>
            <a:endParaRPr lang="en-US" sz="3200" dirty="0">
              <a:solidFill>
                <a:schemeClr val="dk1"/>
              </a:solidFill>
              <a:latin typeface="Calibri"/>
              <a:ea typeface="Calibri"/>
              <a:cs typeface="Calibri"/>
              <a:sym typeface="Calibri"/>
            </a:endParaRPr>
          </a:p>
          <a:p>
            <a:pPr marL="342900" indent="-342900">
              <a:spcBef>
                <a:spcPts val="640"/>
              </a:spcBef>
              <a:buClr>
                <a:schemeClr val="dk1"/>
              </a:buClr>
              <a:buFont typeface="Arial"/>
              <a:buNone/>
            </a:pPr>
            <a:endParaRPr lang="en-US" sz="3200" dirty="0">
              <a:solidFill>
                <a:schemeClr val="dk1"/>
              </a:solidFill>
              <a:latin typeface="Calibri"/>
              <a:ea typeface="Calibri"/>
              <a:cs typeface="Calibri"/>
              <a:sym typeface="Calibri"/>
            </a:endParaRPr>
          </a:p>
          <a:p>
            <a:pPr marL="342900" indent="-342900">
              <a:spcBef>
                <a:spcPts val="1800"/>
              </a:spcBef>
              <a:buClr>
                <a:schemeClr val="dk1"/>
              </a:buClr>
              <a:buSzPts val="3200"/>
              <a:buFont typeface="Arial"/>
              <a:buChar char="•"/>
            </a:pPr>
            <a:r>
              <a:rPr lang="zh-CN" altLang="en-US" sz="3200" dirty="0">
                <a:solidFill>
                  <a:schemeClr val="dk1"/>
                </a:solidFill>
                <a:latin typeface="Calibri"/>
                <a:ea typeface="Calibri"/>
                <a:cs typeface="Calibri"/>
                <a:sym typeface="Calibri"/>
              </a:rPr>
              <a:t>每个域有自己的名字</a:t>
            </a:r>
            <a:r>
              <a:rPr lang="en-US" sz="3200" dirty="0">
                <a:solidFill>
                  <a:schemeClr val="dk1"/>
                </a:solidFill>
                <a:latin typeface="Calibri"/>
                <a:ea typeface="Calibri"/>
                <a:cs typeface="Calibri"/>
                <a:sym typeface="Calibri"/>
              </a:rPr>
              <a:t>:</a:t>
            </a:r>
            <a:endParaRPr lang="en-US" dirty="0"/>
          </a:p>
          <a:p>
            <a:pPr marL="342900" indent="-342900">
              <a:spcBef>
                <a:spcPts val="560"/>
              </a:spcBef>
              <a:buClr>
                <a:schemeClr val="dk1"/>
              </a:buClr>
              <a:buFont typeface="Arial"/>
              <a:buNone/>
            </a:pPr>
            <a:endParaRPr lang="en-US" dirty="0">
              <a:solidFill>
                <a:schemeClr val="accent2"/>
              </a:solidFill>
              <a:latin typeface="Calibri"/>
              <a:ea typeface="Calibri"/>
              <a:cs typeface="Calibri"/>
              <a:sym typeface="Calibri"/>
            </a:endParaRPr>
          </a:p>
          <a:p>
            <a:pPr marL="342900" indent="-342900">
              <a:spcBef>
                <a:spcPts val="3600"/>
              </a:spcBef>
              <a:buClr>
                <a:schemeClr val="dk1"/>
              </a:buClr>
              <a:buSzPts val="3200"/>
              <a:buFont typeface="Arial"/>
              <a:buChar char="•"/>
            </a:pPr>
            <a:r>
              <a:rPr lang="zh-CN" altLang="en-US" sz="3200" dirty="0">
                <a:solidFill>
                  <a:schemeClr val="dk1"/>
                </a:solidFill>
                <a:latin typeface="Calibri"/>
                <a:ea typeface="Calibri"/>
                <a:cs typeface="Calibri"/>
                <a:sym typeface="Calibri"/>
              </a:rPr>
              <a:t>每个域自成一个无符号整数</a:t>
            </a:r>
            <a:endParaRPr lang="en-US" sz="3200" u="sng" dirty="0">
              <a:solidFill>
                <a:schemeClr val="dk1"/>
              </a:solidFill>
              <a:latin typeface="Calibri"/>
              <a:ea typeface="Calibri"/>
              <a:cs typeface="Calibri"/>
              <a:sym typeface="Calibri"/>
            </a:endParaRPr>
          </a:p>
          <a:p>
            <a:pPr marL="742950" lvl="1" indent="-285750">
              <a:spcBef>
                <a:spcPts val="560"/>
              </a:spcBef>
              <a:buClr>
                <a:schemeClr val="dk1"/>
              </a:buClr>
              <a:buSzPts val="2800"/>
              <a:buFont typeface="Arial"/>
              <a:buChar char="–"/>
            </a:pPr>
            <a:r>
              <a:rPr lang="en-US" altLang="zh-CN" sz="2800" dirty="0">
                <a:solidFill>
                  <a:schemeClr val="dk1"/>
                </a:solidFill>
                <a:latin typeface="Calibri"/>
                <a:ea typeface="Calibri"/>
                <a:cs typeface="Calibri"/>
                <a:sym typeface="Calibri"/>
              </a:rPr>
              <a:t>5</a:t>
            </a:r>
            <a:r>
              <a:rPr lang="zh-CN" altLang="en-US" sz="2800" dirty="0">
                <a:solidFill>
                  <a:schemeClr val="dk1"/>
                </a:solidFill>
                <a:latin typeface="Calibri"/>
                <a:ea typeface="Calibri"/>
                <a:cs typeface="Calibri"/>
                <a:sym typeface="Calibri"/>
              </a:rPr>
              <a:t>位域的取值范围</a:t>
            </a:r>
            <a:r>
              <a:rPr lang="en-US" sz="2800" dirty="0">
                <a:solidFill>
                  <a:schemeClr val="dk1"/>
                </a:solidFill>
                <a:latin typeface="Calibri"/>
                <a:ea typeface="Calibri"/>
                <a:cs typeface="Calibri"/>
                <a:sym typeface="Calibri"/>
              </a:rPr>
              <a:t>0-31, </a:t>
            </a:r>
            <a:br>
              <a:rPr lang="en-US" sz="2800" dirty="0">
                <a:solidFill>
                  <a:schemeClr val="dk1"/>
                </a:solidFill>
                <a:latin typeface="Calibri"/>
                <a:ea typeface="Calibri"/>
                <a:cs typeface="Calibri"/>
                <a:sym typeface="Calibri"/>
              </a:rPr>
            </a:br>
            <a:r>
              <a:rPr lang="en-US" altLang="zh-CN" sz="2800" dirty="0">
                <a:solidFill>
                  <a:schemeClr val="dk1"/>
                </a:solidFill>
                <a:latin typeface="Calibri"/>
                <a:ea typeface="Calibri"/>
                <a:cs typeface="Calibri"/>
                <a:sym typeface="Calibri"/>
              </a:rPr>
              <a:t>6</a:t>
            </a:r>
            <a:r>
              <a:rPr lang="zh-CN" altLang="en-US" sz="2800" dirty="0">
                <a:solidFill>
                  <a:schemeClr val="dk1"/>
                </a:solidFill>
                <a:latin typeface="Calibri"/>
                <a:ea typeface="Calibri"/>
                <a:cs typeface="Calibri"/>
                <a:sym typeface="Calibri"/>
              </a:rPr>
              <a:t>位域的取值范围</a:t>
            </a:r>
            <a:r>
              <a:rPr lang="en-US" sz="2800" dirty="0">
                <a:solidFill>
                  <a:schemeClr val="dk1"/>
                </a:solidFill>
                <a:latin typeface="Calibri"/>
                <a:ea typeface="Calibri"/>
                <a:cs typeface="Calibri"/>
                <a:sym typeface="Calibri"/>
              </a:rPr>
              <a:t>0-63</a:t>
            </a:r>
            <a:endParaRPr lang="en-US" sz="3200" dirty="0">
              <a:solidFill>
                <a:schemeClr val="dk1"/>
              </a:solidFill>
              <a:latin typeface="Calibri"/>
              <a:ea typeface="Calibri"/>
              <a:cs typeface="Calibri"/>
              <a:sym typeface="Calibri"/>
            </a:endParaRPr>
          </a:p>
          <a:p>
            <a:pPr marL="342900" indent="-139700">
              <a:spcBef>
                <a:spcPts val="640"/>
              </a:spcBef>
              <a:buClr>
                <a:schemeClr val="dk1"/>
              </a:buClr>
              <a:buSzPts val="3200"/>
              <a:buFont typeface="Arial"/>
              <a:buNone/>
            </a:pPr>
            <a:endParaRPr lang="en-US" sz="3200" dirty="0">
              <a:solidFill>
                <a:schemeClr val="dk1"/>
              </a:solidFill>
              <a:latin typeface="Calibri"/>
              <a:ea typeface="Calibri"/>
              <a:cs typeface="Calibri"/>
              <a:sym typeface="Calibri"/>
            </a:endParaRPr>
          </a:p>
        </p:txBody>
      </p:sp>
      <p:grpSp>
        <p:nvGrpSpPr>
          <p:cNvPr id="7" name="Google Shape;301;p37">
            <a:extLst>
              <a:ext uri="{FF2B5EF4-FFF2-40B4-BE49-F238E27FC236}">
                <a16:creationId xmlns:a16="http://schemas.microsoft.com/office/drawing/2014/main" id="{634D80FB-BF16-0D46-94EA-922D91F7F327}"/>
              </a:ext>
            </a:extLst>
          </p:cNvPr>
          <p:cNvGrpSpPr/>
          <p:nvPr/>
        </p:nvGrpSpPr>
        <p:grpSpPr>
          <a:xfrm>
            <a:off x="351068" y="2260410"/>
            <a:ext cx="8349858" cy="822960"/>
            <a:chOff x="351068" y="2048256"/>
            <a:chExt cx="8349858" cy="822960"/>
          </a:xfrm>
        </p:grpSpPr>
        <p:sp>
          <p:nvSpPr>
            <p:cNvPr id="8" name="Google Shape;302;p37">
              <a:extLst>
                <a:ext uri="{FF2B5EF4-FFF2-40B4-BE49-F238E27FC236}">
                  <a16:creationId xmlns:a16="http://schemas.microsoft.com/office/drawing/2014/main" id="{8117837C-594C-1C44-B3BF-9330F49E9AA5}"/>
                </a:ext>
              </a:extLst>
            </p:cNvPr>
            <p:cNvSpPr txBox="1"/>
            <p:nvPr/>
          </p:nvSpPr>
          <p:spPr>
            <a:xfrm>
              <a:off x="351068" y="2049238"/>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9" name="Google Shape;303;p37">
              <a:extLst>
                <a:ext uri="{FF2B5EF4-FFF2-40B4-BE49-F238E27FC236}">
                  <a16:creationId xmlns:a16="http://schemas.microsoft.com/office/drawing/2014/main" id="{5B848F34-D9E7-E041-A1B6-10766DD61552}"/>
                </a:ext>
              </a:extLst>
            </p:cNvPr>
            <p:cNvSpPr txBox="1"/>
            <p:nvPr/>
          </p:nvSpPr>
          <p:spPr>
            <a:xfrm>
              <a:off x="8331926" y="2048256"/>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nvGrpSpPr>
            <p:cNvPr id="10" name="Google Shape;304;p37">
              <a:extLst>
                <a:ext uri="{FF2B5EF4-FFF2-40B4-BE49-F238E27FC236}">
                  <a16:creationId xmlns:a16="http://schemas.microsoft.com/office/drawing/2014/main" id="{01BD7C81-6931-F641-9B47-8F8116F21665}"/>
                </a:ext>
              </a:extLst>
            </p:cNvPr>
            <p:cNvGrpSpPr/>
            <p:nvPr/>
          </p:nvGrpSpPr>
          <p:grpSpPr>
            <a:xfrm>
              <a:off x="621792" y="2414016"/>
              <a:ext cx="7900488" cy="457200"/>
              <a:chOff x="457200" y="4572000"/>
              <a:chExt cx="7900488" cy="457200"/>
            </a:xfrm>
          </p:grpSpPr>
          <p:sp>
            <p:nvSpPr>
              <p:cNvPr id="11" name="Google Shape;305;p37">
                <a:extLst>
                  <a:ext uri="{FF2B5EF4-FFF2-40B4-BE49-F238E27FC236}">
                    <a16:creationId xmlns:a16="http://schemas.microsoft.com/office/drawing/2014/main" id="{D447E3B3-2AF7-7745-8225-C3058CFDE562}"/>
                  </a:ext>
                </a:extLst>
              </p:cNvPr>
              <p:cNvSpPr/>
              <p:nvPr/>
            </p:nvSpPr>
            <p:spPr>
              <a:xfrm>
                <a:off x="457200"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2" name="Google Shape;306;p37">
                <a:extLst>
                  <a:ext uri="{FF2B5EF4-FFF2-40B4-BE49-F238E27FC236}">
                    <a16:creationId xmlns:a16="http://schemas.microsoft.com/office/drawing/2014/main" id="{7FF2F926-A02D-9A46-884E-B3F33A532864}"/>
                  </a:ext>
                </a:extLst>
              </p:cNvPr>
              <p:cNvSpPr/>
              <p:nvPr/>
            </p:nvSpPr>
            <p:spPr>
              <a:xfrm>
                <a:off x="6876288"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6</a:t>
                </a:r>
                <a:endParaRPr sz="2800">
                  <a:solidFill>
                    <a:schemeClr val="dk1"/>
                  </a:solidFill>
                  <a:latin typeface="Courier New"/>
                  <a:ea typeface="Courier New"/>
                  <a:cs typeface="Courier New"/>
                  <a:sym typeface="Courier New"/>
                </a:endParaRPr>
              </a:p>
            </p:txBody>
          </p:sp>
          <p:sp>
            <p:nvSpPr>
              <p:cNvPr id="13" name="Google Shape;307;p37">
                <a:extLst>
                  <a:ext uri="{FF2B5EF4-FFF2-40B4-BE49-F238E27FC236}">
                    <a16:creationId xmlns:a16="http://schemas.microsoft.com/office/drawing/2014/main" id="{16827A4F-1EC8-B740-931D-EC7D0FAA1D2E}"/>
                  </a:ext>
                </a:extLst>
              </p:cNvPr>
              <p:cNvSpPr/>
              <p:nvPr/>
            </p:nvSpPr>
            <p:spPr>
              <a:xfrm>
                <a:off x="193852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4" name="Google Shape;308;p37">
                <a:extLst>
                  <a:ext uri="{FF2B5EF4-FFF2-40B4-BE49-F238E27FC236}">
                    <a16:creationId xmlns:a16="http://schemas.microsoft.com/office/drawing/2014/main" id="{231ECCD7-6586-B342-9F3D-F5F04B638F18}"/>
                  </a:ext>
                </a:extLst>
              </p:cNvPr>
              <p:cNvSpPr/>
              <p:nvPr/>
            </p:nvSpPr>
            <p:spPr>
              <a:xfrm>
                <a:off x="317296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5" name="Google Shape;309;p37">
                <a:extLst>
                  <a:ext uri="{FF2B5EF4-FFF2-40B4-BE49-F238E27FC236}">
                    <a16:creationId xmlns:a16="http://schemas.microsoft.com/office/drawing/2014/main" id="{D240F644-D856-3C4F-8C23-855723B56185}"/>
                  </a:ext>
                </a:extLst>
              </p:cNvPr>
              <p:cNvSpPr/>
              <p:nvPr/>
            </p:nvSpPr>
            <p:spPr>
              <a:xfrm>
                <a:off x="440740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sp>
            <p:nvSpPr>
              <p:cNvPr id="16" name="Google Shape;310;p37">
                <a:extLst>
                  <a:ext uri="{FF2B5EF4-FFF2-40B4-BE49-F238E27FC236}">
                    <a16:creationId xmlns:a16="http://schemas.microsoft.com/office/drawing/2014/main" id="{3B36AD96-1414-D748-BEE1-65EA6AEE4013}"/>
                  </a:ext>
                </a:extLst>
              </p:cNvPr>
              <p:cNvSpPr/>
              <p:nvPr/>
            </p:nvSpPr>
            <p:spPr>
              <a:xfrm>
                <a:off x="564184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5</a:t>
                </a:r>
                <a:endParaRPr sz="2800">
                  <a:solidFill>
                    <a:schemeClr val="dk1"/>
                  </a:solidFill>
                  <a:latin typeface="Courier New"/>
                  <a:ea typeface="Courier New"/>
                  <a:cs typeface="Courier New"/>
                  <a:sym typeface="Courier New"/>
                </a:endParaRPr>
              </a:p>
            </p:txBody>
          </p:sp>
        </p:grpSp>
      </p:grpSp>
      <p:grpSp>
        <p:nvGrpSpPr>
          <p:cNvPr id="17" name="Google Shape;311;p37">
            <a:extLst>
              <a:ext uri="{FF2B5EF4-FFF2-40B4-BE49-F238E27FC236}">
                <a16:creationId xmlns:a16="http://schemas.microsoft.com/office/drawing/2014/main" id="{C7D2D3A3-8BA7-304F-979F-FA88BBB5025D}"/>
              </a:ext>
            </a:extLst>
          </p:cNvPr>
          <p:cNvGrpSpPr/>
          <p:nvPr/>
        </p:nvGrpSpPr>
        <p:grpSpPr>
          <a:xfrm>
            <a:off x="351069" y="3616770"/>
            <a:ext cx="8349858" cy="822960"/>
            <a:chOff x="351069" y="3383280"/>
            <a:chExt cx="8349858" cy="822960"/>
          </a:xfrm>
        </p:grpSpPr>
        <p:grpSp>
          <p:nvGrpSpPr>
            <p:cNvPr id="18" name="Google Shape;312;p37">
              <a:extLst>
                <a:ext uri="{FF2B5EF4-FFF2-40B4-BE49-F238E27FC236}">
                  <a16:creationId xmlns:a16="http://schemas.microsoft.com/office/drawing/2014/main" id="{532E1D84-02C6-D042-9601-D3B5639F4F2F}"/>
                </a:ext>
              </a:extLst>
            </p:cNvPr>
            <p:cNvGrpSpPr/>
            <p:nvPr/>
          </p:nvGrpSpPr>
          <p:grpSpPr>
            <a:xfrm>
              <a:off x="621792" y="3749040"/>
              <a:ext cx="7900488" cy="457200"/>
              <a:chOff x="457200" y="4572000"/>
              <a:chExt cx="7900488" cy="457200"/>
            </a:xfrm>
          </p:grpSpPr>
          <p:sp>
            <p:nvSpPr>
              <p:cNvPr id="21" name="Google Shape;313;p37">
                <a:extLst>
                  <a:ext uri="{FF2B5EF4-FFF2-40B4-BE49-F238E27FC236}">
                    <a16:creationId xmlns:a16="http://schemas.microsoft.com/office/drawing/2014/main" id="{96562123-728B-DB46-958B-3F5291F958E2}"/>
                  </a:ext>
                </a:extLst>
              </p:cNvPr>
              <p:cNvSpPr/>
              <p:nvPr/>
            </p:nvSpPr>
            <p:spPr>
              <a:xfrm>
                <a:off x="457200"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dirty="0">
                    <a:solidFill>
                      <a:schemeClr val="dk1"/>
                    </a:solidFill>
                    <a:latin typeface="Courier New"/>
                    <a:ea typeface="Courier New"/>
                    <a:cs typeface="Courier New"/>
                    <a:sym typeface="Courier New"/>
                  </a:rPr>
                  <a:t>opcode</a:t>
                </a:r>
                <a:endParaRPr sz="2800" dirty="0">
                  <a:solidFill>
                    <a:schemeClr val="dk1"/>
                  </a:solidFill>
                  <a:latin typeface="Courier New"/>
                  <a:ea typeface="Courier New"/>
                  <a:cs typeface="Courier New"/>
                  <a:sym typeface="Courier New"/>
                </a:endParaRPr>
              </a:p>
            </p:txBody>
          </p:sp>
          <p:sp>
            <p:nvSpPr>
              <p:cNvPr id="22" name="Google Shape;314;p37">
                <a:extLst>
                  <a:ext uri="{FF2B5EF4-FFF2-40B4-BE49-F238E27FC236}">
                    <a16:creationId xmlns:a16="http://schemas.microsoft.com/office/drawing/2014/main" id="{FFE12E57-55AB-914C-B3EC-2B3E17B0B282}"/>
                  </a:ext>
                </a:extLst>
              </p:cNvPr>
              <p:cNvSpPr/>
              <p:nvPr/>
            </p:nvSpPr>
            <p:spPr>
              <a:xfrm>
                <a:off x="6876288"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funct</a:t>
                </a:r>
                <a:endParaRPr sz="2800">
                  <a:solidFill>
                    <a:schemeClr val="dk1"/>
                  </a:solidFill>
                  <a:latin typeface="Courier New"/>
                  <a:ea typeface="Courier New"/>
                  <a:cs typeface="Courier New"/>
                  <a:sym typeface="Courier New"/>
                </a:endParaRPr>
              </a:p>
            </p:txBody>
          </p:sp>
          <p:sp>
            <p:nvSpPr>
              <p:cNvPr id="23" name="Google Shape;315;p37">
                <a:extLst>
                  <a:ext uri="{FF2B5EF4-FFF2-40B4-BE49-F238E27FC236}">
                    <a16:creationId xmlns:a16="http://schemas.microsoft.com/office/drawing/2014/main" id="{4CCE96C7-43B6-504C-B361-D3A27FC280BE}"/>
                  </a:ext>
                </a:extLst>
              </p:cNvPr>
              <p:cNvSpPr/>
              <p:nvPr/>
            </p:nvSpPr>
            <p:spPr>
              <a:xfrm>
                <a:off x="193852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24" name="Google Shape;316;p37">
                <a:extLst>
                  <a:ext uri="{FF2B5EF4-FFF2-40B4-BE49-F238E27FC236}">
                    <a16:creationId xmlns:a16="http://schemas.microsoft.com/office/drawing/2014/main" id="{903F485F-6DEE-CF4F-ACE2-F850B77DBF30}"/>
                  </a:ext>
                </a:extLst>
              </p:cNvPr>
              <p:cNvSpPr/>
              <p:nvPr/>
            </p:nvSpPr>
            <p:spPr>
              <a:xfrm>
                <a:off x="317296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25" name="Google Shape;317;p37">
                <a:extLst>
                  <a:ext uri="{FF2B5EF4-FFF2-40B4-BE49-F238E27FC236}">
                    <a16:creationId xmlns:a16="http://schemas.microsoft.com/office/drawing/2014/main" id="{0BADAD75-23C6-A946-93D4-59BD4CAD60F4}"/>
                  </a:ext>
                </a:extLst>
              </p:cNvPr>
              <p:cNvSpPr/>
              <p:nvPr/>
            </p:nvSpPr>
            <p:spPr>
              <a:xfrm>
                <a:off x="440740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rd</a:t>
                </a:r>
                <a:endParaRPr sz="2800">
                  <a:solidFill>
                    <a:schemeClr val="dk1"/>
                  </a:solidFill>
                  <a:latin typeface="Courier New"/>
                  <a:ea typeface="Courier New"/>
                  <a:cs typeface="Courier New"/>
                  <a:sym typeface="Courier New"/>
                </a:endParaRPr>
              </a:p>
            </p:txBody>
          </p:sp>
          <p:sp>
            <p:nvSpPr>
              <p:cNvPr id="26" name="Google Shape;318;p37">
                <a:extLst>
                  <a:ext uri="{FF2B5EF4-FFF2-40B4-BE49-F238E27FC236}">
                    <a16:creationId xmlns:a16="http://schemas.microsoft.com/office/drawing/2014/main" id="{B40B597F-31D3-9246-84DA-301C594FF158}"/>
                  </a:ext>
                </a:extLst>
              </p:cNvPr>
              <p:cNvSpPr/>
              <p:nvPr/>
            </p:nvSpPr>
            <p:spPr>
              <a:xfrm>
                <a:off x="564184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shamt</a:t>
                </a:r>
                <a:endParaRPr sz="2800">
                  <a:solidFill>
                    <a:schemeClr val="dk1"/>
                  </a:solidFill>
                  <a:latin typeface="Courier New"/>
                  <a:ea typeface="Courier New"/>
                  <a:cs typeface="Courier New"/>
                  <a:sym typeface="Courier New"/>
                </a:endParaRPr>
              </a:p>
            </p:txBody>
          </p:sp>
        </p:grpSp>
        <p:sp>
          <p:nvSpPr>
            <p:cNvPr id="19" name="Google Shape;319;p37">
              <a:extLst>
                <a:ext uri="{FF2B5EF4-FFF2-40B4-BE49-F238E27FC236}">
                  <a16:creationId xmlns:a16="http://schemas.microsoft.com/office/drawing/2014/main" id="{321F8630-093E-B04F-B1C4-CC4313787BEF}"/>
                </a:ext>
              </a:extLst>
            </p:cNvPr>
            <p:cNvSpPr txBox="1"/>
            <p:nvPr/>
          </p:nvSpPr>
          <p:spPr>
            <a:xfrm>
              <a:off x="351069" y="3383280"/>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20" name="Google Shape;320;p37">
              <a:extLst>
                <a:ext uri="{FF2B5EF4-FFF2-40B4-BE49-F238E27FC236}">
                  <a16:creationId xmlns:a16="http://schemas.microsoft.com/office/drawing/2014/main" id="{44609936-26C1-1D48-ACA4-64A8DACFAFA8}"/>
                </a:ext>
              </a:extLst>
            </p:cNvPr>
            <p:cNvSpPr txBox="1"/>
            <p:nvPr/>
          </p:nvSpPr>
          <p:spPr>
            <a:xfrm>
              <a:off x="8331927" y="33832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pic>
        <p:nvPicPr>
          <p:cNvPr id="27" name="Google Shape;321;p37">
            <a:extLst>
              <a:ext uri="{FF2B5EF4-FFF2-40B4-BE49-F238E27FC236}">
                <a16:creationId xmlns:a16="http://schemas.microsoft.com/office/drawing/2014/main" id="{3A6D1983-6FA4-494C-9BA7-74E7069707F7}"/>
              </a:ext>
            </a:extLst>
          </p:cNvPr>
          <p:cNvPicPr preferRelativeResize="0"/>
          <p:nvPr/>
        </p:nvPicPr>
        <p:blipFill>
          <a:blip r:embed="rId2">
            <a:alphaModFix/>
          </a:blip>
          <a:stretch>
            <a:fillRect/>
          </a:stretch>
        </p:blipFill>
        <p:spPr>
          <a:xfrm rot="10800000">
            <a:off x="-87639" y="294768"/>
            <a:ext cx="240039" cy="30162"/>
          </a:xfrm>
          <a:prstGeom prst="rect">
            <a:avLst/>
          </a:prstGeom>
          <a:noFill/>
          <a:ln>
            <a:noFill/>
          </a:ln>
        </p:spPr>
      </p:pic>
    </p:spTree>
    <p:extLst>
      <p:ext uri="{BB962C8B-B14F-4D97-AF65-F5344CB8AC3E}">
        <p14:creationId xmlns:p14="http://schemas.microsoft.com/office/powerpoint/2010/main" val="17023175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数据通路设计</a:t>
            </a:r>
            <a:r>
              <a:rPr lang="en-US" altLang="zh-CN" dirty="0"/>
              <a:t>3</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40</a:t>
            </a:fld>
            <a:endParaRPr lang="zh-CN" altLang="en-US">
              <a:solidFill>
                <a:srgbClr val="1F497D"/>
              </a:solidFill>
            </a:endParaRPr>
          </a:p>
        </p:txBody>
      </p:sp>
      <p:cxnSp>
        <p:nvCxnSpPr>
          <p:cNvPr id="5" name="Straight Connector 4"/>
          <p:cNvCxnSpPr/>
          <p:nvPr/>
        </p:nvCxnSpPr>
        <p:spPr bwMode="auto">
          <a:xfrm>
            <a:off x="5346182" y="3489987"/>
            <a:ext cx="1600191" cy="741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6" name="Oval 5"/>
          <p:cNvSpPr/>
          <p:nvPr/>
        </p:nvSpPr>
        <p:spPr bwMode="auto">
          <a:xfrm>
            <a:off x="5253668" y="3473019"/>
            <a:ext cx="108202" cy="68265"/>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7" name="Rectangle 6"/>
          <p:cNvSpPr/>
          <p:nvPr/>
        </p:nvSpPr>
        <p:spPr bwMode="auto">
          <a:xfrm>
            <a:off x="5209728" y="3517451"/>
            <a:ext cx="226367" cy="51163"/>
          </a:xfrm>
          <a:prstGeom prst="rect">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8" name="Rectangle 7"/>
          <p:cNvSpPr/>
          <p:nvPr/>
        </p:nvSpPr>
        <p:spPr bwMode="auto">
          <a:xfrm>
            <a:off x="653718" y="4005064"/>
            <a:ext cx="504056"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a:ln>
                  <a:noFill/>
                </a:ln>
                <a:solidFill>
                  <a:schemeClr val="tx1"/>
                </a:solidFill>
                <a:effectLst/>
                <a:latin typeface="Arial" pitchFamily="34" charset="0"/>
                <a:ea typeface="宋体" pitchFamily="2" charset="-122"/>
              </a:rPr>
              <a:t>PC</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9" name="Rectangle 8"/>
          <p:cNvSpPr/>
          <p:nvPr/>
        </p:nvSpPr>
        <p:spPr bwMode="auto">
          <a:xfrm>
            <a:off x="171657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a:latin typeface="Arial" pitchFamily="34" charset="0"/>
                <a:ea typeface="宋体" pitchFamily="2" charset="-122"/>
              </a:rPr>
              <a:t>IM</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0" name="Rectangle 9"/>
          <p:cNvSpPr/>
          <p:nvPr/>
        </p:nvSpPr>
        <p:spPr bwMode="auto">
          <a:xfrm>
            <a:off x="397965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latin typeface="Arial" pitchFamily="34" charset="0"/>
                <a:ea typeface="宋体" pitchFamily="2" charset="-122"/>
              </a:rPr>
              <a:t>RF</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grpSp>
        <p:nvGrpSpPr>
          <p:cNvPr id="11" name="Group 10"/>
          <p:cNvGrpSpPr/>
          <p:nvPr/>
        </p:nvGrpSpPr>
        <p:grpSpPr>
          <a:xfrm>
            <a:off x="5807104" y="4005064"/>
            <a:ext cx="935348" cy="1800200"/>
            <a:chOff x="4355976" y="1772816"/>
            <a:chExt cx="678904" cy="1224136"/>
          </a:xfrm>
        </p:grpSpPr>
        <p:cxnSp>
          <p:nvCxnSpPr>
            <p:cNvPr id="12" name="Straight Connector 11"/>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3" name="Straight Connector 12"/>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4" name="Straight Connector 13"/>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5" name="Straight Connector 14"/>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6" name="Straight Connector 15"/>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7" name="Straight Connector 16"/>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8" name="Straight Connector 17"/>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19" name="TextBox 18"/>
            <p:cNvSpPr txBox="1"/>
            <p:nvPr/>
          </p:nvSpPr>
          <p:spPr>
            <a:xfrm>
              <a:off x="4573215" y="2007954"/>
              <a:ext cx="461665" cy="646331"/>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dirty="0"/>
                <a:t>ALU</a:t>
              </a:r>
            </a:p>
          </p:txBody>
        </p:sp>
      </p:grpSp>
      <p:grpSp>
        <p:nvGrpSpPr>
          <p:cNvPr id="20" name="Group 19"/>
          <p:cNvGrpSpPr/>
          <p:nvPr/>
        </p:nvGrpSpPr>
        <p:grpSpPr>
          <a:xfrm>
            <a:off x="1952088" y="1455122"/>
            <a:ext cx="678904" cy="1224136"/>
            <a:chOff x="4355976" y="1772816"/>
            <a:chExt cx="678904" cy="1224136"/>
          </a:xfrm>
        </p:grpSpPr>
        <p:cxnSp>
          <p:nvCxnSpPr>
            <p:cNvPr id="21" name="Straight Connector 20"/>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2" name="Straight Connector 21"/>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3" name="Straight Connector 22"/>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4" name="Straight Connector 23"/>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5" name="Straight Connector 24"/>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6" name="Straight Connector 25"/>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7" name="Straight Connector 26"/>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28" name="TextBox 27"/>
            <p:cNvSpPr txBox="1"/>
            <p:nvPr/>
          </p:nvSpPr>
          <p:spPr>
            <a:xfrm>
              <a:off x="4573215" y="1880828"/>
              <a:ext cx="461665" cy="881469"/>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a:t>Adder</a:t>
              </a:r>
              <a:endParaRPr kumimoji="1" lang="en-US" altLang="zh-CN" dirty="0"/>
            </a:p>
          </p:txBody>
        </p:sp>
      </p:grpSp>
      <p:cxnSp>
        <p:nvCxnSpPr>
          <p:cNvPr id="29" name="Straight Arrow Connector 28"/>
          <p:cNvCxnSpPr>
            <a:stCxn id="39" idx="3"/>
            <a:endCxn id="40" idx="1"/>
          </p:cNvCxnSpPr>
          <p:nvPr/>
        </p:nvCxnSpPr>
        <p:spPr bwMode="auto">
          <a:xfrm>
            <a:off x="1157774" y="4905164"/>
            <a:ext cx="558800"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0" name="Straight Connector 29"/>
          <p:cNvCxnSpPr/>
          <p:nvPr/>
        </p:nvCxnSpPr>
        <p:spPr bwMode="auto">
          <a:xfrm flipV="1">
            <a:off x="1437174" y="2463234"/>
            <a:ext cx="0" cy="244193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1" name="Straight Arrow Connector 30"/>
          <p:cNvCxnSpPr/>
          <p:nvPr/>
        </p:nvCxnSpPr>
        <p:spPr bwMode="auto">
          <a:xfrm>
            <a:off x="1437174" y="2463234"/>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2" name="Straight Arrow Connector 31"/>
          <p:cNvCxnSpPr/>
          <p:nvPr/>
        </p:nvCxnSpPr>
        <p:spPr bwMode="auto">
          <a:xfrm>
            <a:off x="1437174" y="1628800"/>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sp>
        <p:nvSpPr>
          <p:cNvPr id="33" name="TextBox 32"/>
          <p:cNvSpPr txBox="1"/>
          <p:nvPr/>
        </p:nvSpPr>
        <p:spPr>
          <a:xfrm>
            <a:off x="1187624" y="1430149"/>
            <a:ext cx="300082" cy="369332"/>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en-US" altLang="zh-CN" dirty="0"/>
              <a:t>4</a:t>
            </a:r>
            <a:endParaRPr kumimoji="1" lang="zh-CN" altLang="en-US" dirty="0"/>
          </a:p>
        </p:txBody>
      </p:sp>
      <p:cxnSp>
        <p:nvCxnSpPr>
          <p:cNvPr id="34" name="Straight Arrow Connector 33"/>
          <p:cNvCxnSpPr>
            <a:endCxn id="39" idx="1"/>
          </p:cNvCxnSpPr>
          <p:nvPr/>
        </p:nvCxnSpPr>
        <p:spPr bwMode="auto">
          <a:xfrm>
            <a:off x="324027" y="4905164"/>
            <a:ext cx="329691"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5" name="Straight Connector 34"/>
          <p:cNvCxnSpPr/>
          <p:nvPr/>
        </p:nvCxnSpPr>
        <p:spPr bwMode="auto">
          <a:xfrm flipV="1">
            <a:off x="324027" y="1232756"/>
            <a:ext cx="0" cy="367240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6" name="Straight Connector 35"/>
          <p:cNvCxnSpPr/>
          <p:nvPr/>
        </p:nvCxnSpPr>
        <p:spPr bwMode="auto">
          <a:xfrm>
            <a:off x="324027" y="1232756"/>
            <a:ext cx="2807813" cy="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7" name="Straight Arrow Connector 36"/>
          <p:cNvCxnSpPr/>
          <p:nvPr/>
        </p:nvCxnSpPr>
        <p:spPr bwMode="auto">
          <a:xfrm flipV="1">
            <a:off x="3131840" y="1232756"/>
            <a:ext cx="0" cy="771112"/>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8" name="Straight Arrow Connector 37"/>
          <p:cNvCxnSpPr/>
          <p:nvPr/>
        </p:nvCxnSpPr>
        <p:spPr bwMode="auto">
          <a:xfrm>
            <a:off x="5129587" y="4350855"/>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9" name="Straight Arrow Connector 38"/>
          <p:cNvCxnSpPr/>
          <p:nvPr/>
        </p:nvCxnSpPr>
        <p:spPr bwMode="auto">
          <a:xfrm>
            <a:off x="5129587" y="5487581"/>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0" name="Straight Arrow Connector 39"/>
          <p:cNvCxnSpPr>
            <a:stCxn id="40" idx="3"/>
          </p:cNvCxnSpPr>
          <p:nvPr/>
        </p:nvCxnSpPr>
        <p:spPr bwMode="auto">
          <a:xfrm>
            <a:off x="2866507" y="4905164"/>
            <a:ext cx="625373"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1" name="Straight Connector 40"/>
          <p:cNvCxnSpPr/>
          <p:nvPr/>
        </p:nvCxnSpPr>
        <p:spPr bwMode="auto">
          <a:xfrm>
            <a:off x="3491880" y="4746323"/>
            <a:ext cx="0" cy="555019"/>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2" name="Straight Arrow Connector 41"/>
          <p:cNvCxnSpPr/>
          <p:nvPr/>
        </p:nvCxnSpPr>
        <p:spPr bwMode="auto">
          <a:xfrm>
            <a:off x="3491880" y="4746323"/>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3" name="Straight Arrow Connector 42"/>
          <p:cNvCxnSpPr/>
          <p:nvPr/>
        </p:nvCxnSpPr>
        <p:spPr bwMode="auto">
          <a:xfrm>
            <a:off x="3491880" y="5301342"/>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4" name="Straight Connector 43"/>
          <p:cNvCxnSpPr/>
          <p:nvPr/>
        </p:nvCxnSpPr>
        <p:spPr bwMode="auto">
          <a:xfrm>
            <a:off x="3491880" y="3497399"/>
            <a:ext cx="0" cy="825347"/>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5" name="Straight Arrow Connector 44"/>
          <p:cNvCxnSpPr/>
          <p:nvPr/>
        </p:nvCxnSpPr>
        <p:spPr bwMode="auto">
          <a:xfrm>
            <a:off x="3491880" y="4322746"/>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6" name="Straight Connector 45"/>
          <p:cNvCxnSpPr/>
          <p:nvPr/>
        </p:nvCxnSpPr>
        <p:spPr bwMode="auto">
          <a:xfrm>
            <a:off x="3491880" y="3497398"/>
            <a:ext cx="1754977" cy="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7" name="Straight Arrow Connector 46"/>
          <p:cNvCxnSpPr/>
          <p:nvPr/>
        </p:nvCxnSpPr>
        <p:spPr bwMode="auto">
          <a:xfrm flipV="1">
            <a:off x="6948264" y="3483471"/>
            <a:ext cx="0" cy="1342627"/>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8" name="Straight Connector 47"/>
          <p:cNvCxnSpPr>
            <a:stCxn id="35" idx="3"/>
          </p:cNvCxnSpPr>
          <p:nvPr/>
        </p:nvCxnSpPr>
        <p:spPr bwMode="auto">
          <a:xfrm flipV="1">
            <a:off x="2630992" y="1988841"/>
            <a:ext cx="500848" cy="15028"/>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49" name="Straight Connector 48"/>
          <p:cNvCxnSpPr>
            <a:stCxn id="25" idx="3"/>
          </p:cNvCxnSpPr>
          <p:nvPr/>
        </p:nvCxnSpPr>
        <p:spPr bwMode="auto">
          <a:xfrm flipV="1">
            <a:off x="6742452" y="4818585"/>
            <a:ext cx="203921" cy="7514"/>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50" name="Straight Arrow Connector 49"/>
          <p:cNvCxnSpPr/>
          <p:nvPr/>
        </p:nvCxnSpPr>
        <p:spPr bwMode="auto">
          <a:xfrm>
            <a:off x="3491880" y="5013176"/>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1" name="Straight Connector 50"/>
          <p:cNvCxnSpPr/>
          <p:nvPr/>
        </p:nvCxnSpPr>
        <p:spPr bwMode="auto">
          <a:xfrm>
            <a:off x="3491880" y="4746323"/>
            <a:ext cx="0" cy="1490989"/>
          </a:xfrm>
          <a:prstGeom prst="line">
            <a:avLst/>
          </a:prstGeom>
          <a:ln>
            <a:solidFill>
              <a:schemeClr val="tx1"/>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2" name="Straight Connector 51"/>
          <p:cNvCxnSpPr/>
          <p:nvPr/>
        </p:nvCxnSpPr>
        <p:spPr bwMode="auto">
          <a:xfrm>
            <a:off x="3491880" y="6237312"/>
            <a:ext cx="2127642" cy="5839"/>
          </a:xfrm>
          <a:prstGeom prst="line">
            <a:avLst/>
          </a:prstGeom>
          <a:ln>
            <a:solidFill>
              <a:schemeClr val="tx1"/>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3" name="Straight Arrow Connector 52"/>
          <p:cNvCxnSpPr/>
          <p:nvPr/>
        </p:nvCxnSpPr>
        <p:spPr bwMode="auto">
          <a:xfrm flipV="1">
            <a:off x="5619522" y="5487582"/>
            <a:ext cx="0" cy="774054"/>
          </a:xfrm>
          <a:prstGeom prst="straightConnector1">
            <a:avLst/>
          </a:prstGeom>
          <a:ln>
            <a:solidFill>
              <a:schemeClr val="tx1"/>
            </a:solidFill>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4" name="Straight Connector 53"/>
          <p:cNvCxnSpPr/>
          <p:nvPr/>
        </p:nvCxnSpPr>
        <p:spPr bwMode="auto">
          <a:xfrm flipV="1">
            <a:off x="5335838" y="3483471"/>
            <a:ext cx="3336180" cy="6515"/>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55" name="Rectangle 54"/>
          <p:cNvSpPr/>
          <p:nvPr/>
        </p:nvSpPr>
        <p:spPr bwMode="auto">
          <a:xfrm>
            <a:off x="7228147" y="4005064"/>
            <a:ext cx="1149933" cy="1800200"/>
          </a:xfrm>
          <a:prstGeom prst="rect">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latin typeface="Arial" pitchFamily="34" charset="0"/>
                <a:ea typeface="宋体" pitchFamily="2" charset="-122"/>
              </a:rPr>
              <a:t>DM</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cxnSp>
        <p:nvCxnSpPr>
          <p:cNvPr id="56" name="Straight Arrow Connector 55"/>
          <p:cNvCxnSpPr/>
          <p:nvPr/>
        </p:nvCxnSpPr>
        <p:spPr bwMode="auto">
          <a:xfrm>
            <a:off x="6732108" y="4826099"/>
            <a:ext cx="496039" cy="0"/>
          </a:xfrm>
          <a:prstGeom prst="straightConnector1">
            <a:avLst/>
          </a:prstGeom>
          <a:ln>
            <a:solidFill>
              <a:srgbClr val="0070C0"/>
            </a:solidFill>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7" name="Straight Connector 56"/>
          <p:cNvCxnSpPr/>
          <p:nvPr/>
        </p:nvCxnSpPr>
        <p:spPr bwMode="auto">
          <a:xfrm>
            <a:off x="8378080" y="4905164"/>
            <a:ext cx="298376" cy="0"/>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8" name="Straight Connector 57"/>
          <p:cNvCxnSpPr/>
          <p:nvPr/>
        </p:nvCxnSpPr>
        <p:spPr bwMode="auto">
          <a:xfrm flipV="1">
            <a:off x="8676456" y="3485969"/>
            <a:ext cx="0" cy="1419195"/>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9" name="Straight Connector 58"/>
          <p:cNvCxnSpPr/>
          <p:nvPr/>
        </p:nvCxnSpPr>
        <p:spPr bwMode="auto">
          <a:xfrm>
            <a:off x="5458001" y="5487581"/>
            <a:ext cx="0" cy="605715"/>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60" name="Straight Connector 59"/>
          <p:cNvCxnSpPr/>
          <p:nvPr/>
        </p:nvCxnSpPr>
        <p:spPr bwMode="auto">
          <a:xfrm>
            <a:off x="5458001" y="6093296"/>
            <a:ext cx="1479919" cy="0"/>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61" name="Straight Connector 60"/>
          <p:cNvCxnSpPr/>
          <p:nvPr/>
        </p:nvCxnSpPr>
        <p:spPr bwMode="auto">
          <a:xfrm flipV="1">
            <a:off x="6937920" y="5487581"/>
            <a:ext cx="0" cy="605715"/>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62" name="Straight Arrow Connector 61"/>
          <p:cNvCxnSpPr/>
          <p:nvPr/>
        </p:nvCxnSpPr>
        <p:spPr bwMode="auto">
          <a:xfrm>
            <a:off x="6937920" y="5487581"/>
            <a:ext cx="290227" cy="0"/>
          </a:xfrm>
          <a:prstGeom prst="straightConnector1">
            <a:avLst/>
          </a:prstGeom>
          <a:ln>
            <a:solidFill>
              <a:srgbClr val="0070C0"/>
            </a:solidFill>
            <a:headEnd type="none" w="med" len="med"/>
            <a:tailEnd type="triangle"/>
          </a:ln>
        </p:spPr>
        <p:style>
          <a:lnRef idx="2">
            <a:schemeClr val="dk1"/>
          </a:lnRef>
          <a:fillRef idx="1">
            <a:schemeClr val="lt1"/>
          </a:fillRef>
          <a:effectRef idx="0">
            <a:schemeClr val="dk1"/>
          </a:effectRef>
          <a:fontRef idx="minor">
            <a:schemeClr val="dk1"/>
          </a:fontRef>
        </p:style>
      </p:cxnSp>
      <p:cxnSp>
        <p:nvCxnSpPr>
          <p:cNvPr id="63" name="Straight Arrow Connector 62"/>
          <p:cNvCxnSpPr/>
          <p:nvPr/>
        </p:nvCxnSpPr>
        <p:spPr bwMode="auto">
          <a:xfrm flipV="1">
            <a:off x="6937920" y="3483471"/>
            <a:ext cx="0" cy="1342627"/>
          </a:xfrm>
          <a:prstGeom prst="straightConnector1">
            <a:avLst/>
          </a:prstGeom>
          <a:ln>
            <a:solidFill>
              <a:srgbClr val="0070C0"/>
            </a:solidFill>
            <a:headEnd type="none" w="med" len="med"/>
            <a:tailEnd type="triangle"/>
          </a:ln>
        </p:spPr>
        <p:style>
          <a:lnRef idx="2">
            <a:schemeClr val="dk1"/>
          </a:lnRef>
          <a:fillRef idx="1">
            <a:schemeClr val="lt1"/>
          </a:fillRef>
          <a:effectRef idx="0">
            <a:schemeClr val="dk1"/>
          </a:effectRef>
          <a:fontRef idx="minor">
            <a:schemeClr val="dk1"/>
          </a:fontRef>
        </p:style>
      </p:cxnSp>
      <p:sp>
        <p:nvSpPr>
          <p:cNvPr id="64" name="Rectangle 63"/>
          <p:cNvSpPr/>
          <p:nvPr/>
        </p:nvSpPr>
        <p:spPr>
          <a:xfrm>
            <a:off x="4100018" y="285993"/>
            <a:ext cx="4572000" cy="3046988"/>
          </a:xfrm>
          <a:prstGeom prst="rect">
            <a:avLst/>
          </a:prstGeom>
        </p:spPr>
        <p:txBody>
          <a:bodyPr>
            <a:spAutoFit/>
          </a:bodyPr>
          <a:lstStyle/>
          <a:p>
            <a:r>
              <a:rPr lang="zh-CN" altLang="en-US" sz="2400" dirty="0">
                <a:latin typeface="STKaiti" charset="-122"/>
              </a:rPr>
              <a:t>取指令</a:t>
            </a:r>
          </a:p>
          <a:p>
            <a:r>
              <a:rPr lang="zh-CN" altLang="en-US" sz="2400" dirty="0">
                <a:latin typeface="STKaiti" charset="-122"/>
              </a:rPr>
              <a:t>分析指令</a:t>
            </a:r>
          </a:p>
          <a:p>
            <a:r>
              <a:rPr lang="zh-CN" altLang="en-US" sz="2400" dirty="0">
                <a:latin typeface="STKaiti" charset="-122"/>
              </a:rPr>
              <a:t>执行指令</a:t>
            </a:r>
          </a:p>
          <a:p>
            <a:pPr lvl="1"/>
            <a:r>
              <a:rPr lang="zh-CN" altLang="en-US" sz="2400" dirty="0">
                <a:latin typeface="STKaiti" charset="-122"/>
              </a:rPr>
              <a:t>取操作数</a:t>
            </a:r>
          </a:p>
          <a:p>
            <a:pPr lvl="1"/>
            <a:r>
              <a:rPr lang="zh-CN" altLang="en-US" sz="2400" dirty="0">
                <a:latin typeface="STKaiti" charset="-122"/>
              </a:rPr>
              <a:t>运算</a:t>
            </a:r>
          </a:p>
          <a:p>
            <a:pPr lvl="1"/>
            <a:r>
              <a:rPr lang="zh-CN" altLang="en-US" sz="2400" dirty="0">
                <a:solidFill>
                  <a:srgbClr val="FF0000"/>
                </a:solidFill>
                <a:latin typeface="STKaiti" charset="-122"/>
              </a:rPr>
              <a:t>访存</a:t>
            </a:r>
          </a:p>
          <a:p>
            <a:pPr lvl="1"/>
            <a:r>
              <a:rPr lang="zh-CN" altLang="en-US" sz="2400" dirty="0">
                <a:latin typeface="STKaiti" charset="-122"/>
              </a:rPr>
              <a:t>结果写回</a:t>
            </a:r>
          </a:p>
          <a:p>
            <a:r>
              <a:rPr lang="zh-CN" altLang="en-US" sz="2400" dirty="0">
                <a:latin typeface="STKaiti" charset="-122"/>
              </a:rPr>
              <a:t>计算下一条指令的地址</a:t>
            </a:r>
            <a:endParaRPr lang="zh-CN" altLang="en-US" sz="2400" dirty="0">
              <a:effectLst/>
              <a:latin typeface="STKaiti" charset="-122"/>
            </a:endParaRPr>
          </a:p>
        </p:txBody>
      </p:sp>
    </p:spTree>
    <p:extLst>
      <p:ext uri="{BB962C8B-B14F-4D97-AF65-F5344CB8AC3E}">
        <p14:creationId xmlns:p14="http://schemas.microsoft.com/office/powerpoint/2010/main" val="18624031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MIPS</a:t>
            </a:r>
            <a:r>
              <a:rPr kumimoji="1" lang="zh-CN" altLang="en-US" dirty="0"/>
              <a:t>指令</a:t>
            </a:r>
            <a:r>
              <a:rPr kumimoji="1" lang="en-US" altLang="zh-CN" dirty="0"/>
              <a:t>BEQ</a:t>
            </a:r>
            <a:endParaRPr kumimoji="1" lang="zh-CN" altLang="en-US" dirty="0"/>
          </a:p>
        </p:txBody>
      </p:sp>
      <p:sp>
        <p:nvSpPr>
          <p:cNvPr id="3" name="Content Placeholder 2"/>
          <p:cNvSpPr>
            <a:spLocks noGrp="1"/>
          </p:cNvSpPr>
          <p:nvPr>
            <p:ph idx="1"/>
          </p:nvPr>
        </p:nvSpPr>
        <p:spPr>
          <a:xfrm>
            <a:off x="457200" y="1219200"/>
            <a:ext cx="8229600" cy="2497832"/>
          </a:xfrm>
        </p:spPr>
        <p:txBody>
          <a:bodyPr/>
          <a:lstStyle/>
          <a:p>
            <a:r>
              <a:rPr lang="en-US" dirty="0"/>
              <a:t>BEQ</a:t>
            </a:r>
          </a:p>
          <a:p>
            <a:r>
              <a:rPr lang="en-US" dirty="0" err="1"/>
              <a:t>beq</a:t>
            </a:r>
            <a:r>
              <a:rPr lang="zh-CN" altLang="en-US" dirty="0"/>
              <a:t>  </a:t>
            </a:r>
            <a:r>
              <a:rPr lang="en-US" dirty="0" err="1"/>
              <a:t>rs</a:t>
            </a:r>
            <a:r>
              <a:rPr lang="zh-CN" altLang="en-US" dirty="0"/>
              <a:t>  </a:t>
            </a:r>
            <a:r>
              <a:rPr lang="en-US" dirty="0" err="1"/>
              <a:t>rt</a:t>
            </a:r>
            <a:r>
              <a:rPr lang="zh-CN" altLang="en-US" dirty="0"/>
              <a:t>  </a:t>
            </a:r>
            <a:r>
              <a:rPr lang="en-US" dirty="0" err="1"/>
              <a:t>imm</a:t>
            </a:r>
            <a:endParaRPr lang="en-US" dirty="0"/>
          </a:p>
          <a:p>
            <a:r>
              <a:rPr lang="en-US" dirty="0"/>
              <a:t>if R[</a:t>
            </a:r>
            <a:r>
              <a:rPr lang="en-US" dirty="0" err="1"/>
              <a:t>rs</a:t>
            </a:r>
            <a:r>
              <a:rPr lang="en-US" dirty="0"/>
              <a:t>] = R[</a:t>
            </a:r>
            <a:r>
              <a:rPr lang="en-US" dirty="0" err="1"/>
              <a:t>rt</a:t>
            </a:r>
            <a:r>
              <a:rPr lang="en-US" dirty="0"/>
              <a:t>]</a:t>
            </a:r>
          </a:p>
          <a:p>
            <a:r>
              <a:rPr lang="en-US" dirty="0"/>
              <a:t>then PC </a:t>
            </a:r>
            <a:r>
              <a:rPr lang="en-US" altLang="zh-CN" dirty="0">
                <a:latin typeface="+mj-lt"/>
                <a:sym typeface="Wingdings"/>
              </a:rPr>
              <a:t></a:t>
            </a:r>
            <a:r>
              <a:rPr lang="en-US" dirty="0"/>
              <a:t>(PC +4)+ </a:t>
            </a:r>
            <a:r>
              <a:rPr lang="en-US" dirty="0" err="1"/>
              <a:t>SignExt</a:t>
            </a:r>
            <a:r>
              <a:rPr lang="en-US" dirty="0"/>
              <a:t>(</a:t>
            </a:r>
            <a:r>
              <a:rPr lang="en-US" dirty="0" err="1"/>
              <a:t>imm</a:t>
            </a:r>
            <a:r>
              <a:rPr lang="en-US" dirty="0"/>
              <a:t>)</a:t>
            </a:r>
          </a:p>
          <a:p>
            <a:r>
              <a:rPr lang="en-US" dirty="0"/>
              <a:t>Else PC</a:t>
            </a:r>
            <a:r>
              <a:rPr lang="en-US" altLang="zh-CN" dirty="0">
                <a:sym typeface="Wingdings"/>
              </a:rPr>
              <a:t>  </a:t>
            </a:r>
            <a:r>
              <a:rPr lang="en-US" dirty="0"/>
              <a:t>PC+4</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41</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971600" y="4341528"/>
            <a:ext cx="7452320" cy="1432742"/>
          </a:xfrm>
          <a:prstGeom prst="rect">
            <a:avLst/>
          </a:prstGeom>
        </p:spPr>
      </p:pic>
    </p:spTree>
    <p:extLst>
      <p:ext uri="{BB962C8B-B14F-4D97-AF65-F5344CB8AC3E}">
        <p14:creationId xmlns:p14="http://schemas.microsoft.com/office/powerpoint/2010/main" val="16412598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数据通路设计</a:t>
            </a:r>
            <a:r>
              <a:rPr lang="en-US" altLang="zh-CN" dirty="0"/>
              <a:t>4</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42</a:t>
            </a:fld>
            <a:endParaRPr lang="zh-CN" altLang="en-US">
              <a:solidFill>
                <a:srgbClr val="1F497D"/>
              </a:solidFill>
            </a:endParaRPr>
          </a:p>
        </p:txBody>
      </p:sp>
      <p:cxnSp>
        <p:nvCxnSpPr>
          <p:cNvPr id="5" name="Straight Connector 4"/>
          <p:cNvCxnSpPr/>
          <p:nvPr/>
        </p:nvCxnSpPr>
        <p:spPr bwMode="auto">
          <a:xfrm>
            <a:off x="5346182" y="3489987"/>
            <a:ext cx="1600191" cy="741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6" name="Oval 5"/>
          <p:cNvSpPr/>
          <p:nvPr/>
        </p:nvSpPr>
        <p:spPr bwMode="auto">
          <a:xfrm>
            <a:off x="5253668" y="3473019"/>
            <a:ext cx="108202" cy="68265"/>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7" name="Rectangle 6"/>
          <p:cNvSpPr/>
          <p:nvPr/>
        </p:nvSpPr>
        <p:spPr bwMode="auto">
          <a:xfrm>
            <a:off x="5209728" y="3517451"/>
            <a:ext cx="226367" cy="51163"/>
          </a:xfrm>
          <a:prstGeom prst="rect">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8" name="Rectangle 7"/>
          <p:cNvSpPr/>
          <p:nvPr/>
        </p:nvSpPr>
        <p:spPr bwMode="auto">
          <a:xfrm>
            <a:off x="653718" y="4005064"/>
            <a:ext cx="504056"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a:ln>
                  <a:noFill/>
                </a:ln>
                <a:solidFill>
                  <a:schemeClr val="tx1"/>
                </a:solidFill>
                <a:effectLst/>
                <a:latin typeface="Arial" pitchFamily="34" charset="0"/>
                <a:ea typeface="宋体" pitchFamily="2" charset="-122"/>
              </a:rPr>
              <a:t>PC</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9" name="Rectangle 8"/>
          <p:cNvSpPr/>
          <p:nvPr/>
        </p:nvSpPr>
        <p:spPr bwMode="auto">
          <a:xfrm>
            <a:off x="171657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a:latin typeface="Arial" pitchFamily="34" charset="0"/>
                <a:ea typeface="宋体" pitchFamily="2" charset="-122"/>
              </a:rPr>
              <a:t>IM</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10" name="Rectangle 9"/>
          <p:cNvSpPr/>
          <p:nvPr/>
        </p:nvSpPr>
        <p:spPr bwMode="auto">
          <a:xfrm>
            <a:off x="397965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latin typeface="Arial" pitchFamily="34" charset="0"/>
                <a:ea typeface="宋体" pitchFamily="2" charset="-122"/>
              </a:rPr>
              <a:t>RF</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grpSp>
        <p:nvGrpSpPr>
          <p:cNvPr id="11" name="Group 10"/>
          <p:cNvGrpSpPr/>
          <p:nvPr/>
        </p:nvGrpSpPr>
        <p:grpSpPr>
          <a:xfrm>
            <a:off x="5807104" y="4005064"/>
            <a:ext cx="935348" cy="1800200"/>
            <a:chOff x="4355976" y="1772816"/>
            <a:chExt cx="678904" cy="1224136"/>
          </a:xfrm>
        </p:grpSpPr>
        <p:cxnSp>
          <p:nvCxnSpPr>
            <p:cNvPr id="12" name="Straight Connector 11"/>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3" name="Straight Connector 12"/>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4" name="Straight Connector 13"/>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5" name="Straight Connector 14"/>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6" name="Straight Connector 15"/>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7" name="Straight Connector 16"/>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8" name="Straight Connector 17"/>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19" name="TextBox 18"/>
            <p:cNvSpPr txBox="1"/>
            <p:nvPr/>
          </p:nvSpPr>
          <p:spPr>
            <a:xfrm>
              <a:off x="4573215" y="2007954"/>
              <a:ext cx="461665" cy="646331"/>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dirty="0"/>
                <a:t>ALU</a:t>
              </a:r>
            </a:p>
          </p:txBody>
        </p:sp>
      </p:grpSp>
      <p:grpSp>
        <p:nvGrpSpPr>
          <p:cNvPr id="20" name="Group 19"/>
          <p:cNvGrpSpPr/>
          <p:nvPr/>
        </p:nvGrpSpPr>
        <p:grpSpPr>
          <a:xfrm>
            <a:off x="1952088" y="1455122"/>
            <a:ext cx="678904" cy="1224136"/>
            <a:chOff x="4355976" y="1772816"/>
            <a:chExt cx="678904" cy="1224136"/>
          </a:xfrm>
        </p:grpSpPr>
        <p:cxnSp>
          <p:nvCxnSpPr>
            <p:cNvPr id="21" name="Straight Connector 20"/>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2" name="Straight Connector 21"/>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3" name="Straight Connector 22"/>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4" name="Straight Connector 23"/>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5" name="Straight Connector 24"/>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6" name="Straight Connector 25"/>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27" name="Straight Connector 26"/>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28" name="TextBox 27"/>
            <p:cNvSpPr txBox="1"/>
            <p:nvPr/>
          </p:nvSpPr>
          <p:spPr>
            <a:xfrm>
              <a:off x="4573215" y="1880828"/>
              <a:ext cx="461665" cy="881469"/>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a:t>Adder</a:t>
              </a:r>
              <a:endParaRPr kumimoji="1" lang="en-US" altLang="zh-CN" dirty="0"/>
            </a:p>
          </p:txBody>
        </p:sp>
      </p:grpSp>
      <p:cxnSp>
        <p:nvCxnSpPr>
          <p:cNvPr id="29" name="Straight Arrow Connector 28"/>
          <p:cNvCxnSpPr>
            <a:stCxn id="39" idx="3"/>
            <a:endCxn id="40" idx="1"/>
          </p:cNvCxnSpPr>
          <p:nvPr/>
        </p:nvCxnSpPr>
        <p:spPr bwMode="auto">
          <a:xfrm>
            <a:off x="1157774" y="4905164"/>
            <a:ext cx="558800"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0" name="Straight Connector 29"/>
          <p:cNvCxnSpPr/>
          <p:nvPr/>
        </p:nvCxnSpPr>
        <p:spPr bwMode="auto">
          <a:xfrm flipV="1">
            <a:off x="1437174" y="2463234"/>
            <a:ext cx="0" cy="244193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1" name="Straight Arrow Connector 30"/>
          <p:cNvCxnSpPr/>
          <p:nvPr/>
        </p:nvCxnSpPr>
        <p:spPr bwMode="auto">
          <a:xfrm>
            <a:off x="1437174" y="2463234"/>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2" name="Straight Arrow Connector 31"/>
          <p:cNvCxnSpPr/>
          <p:nvPr/>
        </p:nvCxnSpPr>
        <p:spPr bwMode="auto">
          <a:xfrm>
            <a:off x="1437174" y="1628800"/>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sp>
        <p:nvSpPr>
          <p:cNvPr id="33" name="TextBox 32"/>
          <p:cNvSpPr txBox="1"/>
          <p:nvPr/>
        </p:nvSpPr>
        <p:spPr>
          <a:xfrm>
            <a:off x="1187624" y="1430149"/>
            <a:ext cx="300082" cy="369332"/>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en-US" altLang="zh-CN" dirty="0"/>
              <a:t>4</a:t>
            </a:r>
            <a:endParaRPr kumimoji="1" lang="zh-CN" altLang="en-US" dirty="0"/>
          </a:p>
        </p:txBody>
      </p:sp>
      <p:cxnSp>
        <p:nvCxnSpPr>
          <p:cNvPr id="34" name="Straight Arrow Connector 33"/>
          <p:cNvCxnSpPr>
            <a:endCxn id="39" idx="1"/>
          </p:cNvCxnSpPr>
          <p:nvPr/>
        </p:nvCxnSpPr>
        <p:spPr bwMode="auto">
          <a:xfrm>
            <a:off x="324027" y="4905164"/>
            <a:ext cx="329691"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5" name="Straight Connector 34"/>
          <p:cNvCxnSpPr/>
          <p:nvPr/>
        </p:nvCxnSpPr>
        <p:spPr bwMode="auto">
          <a:xfrm flipV="1">
            <a:off x="324027" y="1232756"/>
            <a:ext cx="0" cy="367240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6" name="Straight Connector 35"/>
          <p:cNvCxnSpPr/>
          <p:nvPr/>
        </p:nvCxnSpPr>
        <p:spPr bwMode="auto">
          <a:xfrm>
            <a:off x="324027" y="1232756"/>
            <a:ext cx="2807813" cy="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7" name="Straight Arrow Connector 36"/>
          <p:cNvCxnSpPr/>
          <p:nvPr/>
        </p:nvCxnSpPr>
        <p:spPr bwMode="auto">
          <a:xfrm flipV="1">
            <a:off x="3131840" y="1232756"/>
            <a:ext cx="0" cy="771112"/>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8" name="Straight Arrow Connector 37"/>
          <p:cNvCxnSpPr/>
          <p:nvPr/>
        </p:nvCxnSpPr>
        <p:spPr bwMode="auto">
          <a:xfrm>
            <a:off x="5129587" y="4350855"/>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39" name="Straight Arrow Connector 38"/>
          <p:cNvCxnSpPr/>
          <p:nvPr/>
        </p:nvCxnSpPr>
        <p:spPr bwMode="auto">
          <a:xfrm>
            <a:off x="5129587" y="5487581"/>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0" name="Straight Arrow Connector 39"/>
          <p:cNvCxnSpPr>
            <a:stCxn id="40" idx="3"/>
          </p:cNvCxnSpPr>
          <p:nvPr/>
        </p:nvCxnSpPr>
        <p:spPr bwMode="auto">
          <a:xfrm>
            <a:off x="2866507" y="4905164"/>
            <a:ext cx="625373"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1" name="Straight Connector 40"/>
          <p:cNvCxnSpPr/>
          <p:nvPr/>
        </p:nvCxnSpPr>
        <p:spPr bwMode="auto">
          <a:xfrm>
            <a:off x="3491880" y="4746323"/>
            <a:ext cx="0" cy="555019"/>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2" name="Straight Arrow Connector 41"/>
          <p:cNvCxnSpPr/>
          <p:nvPr/>
        </p:nvCxnSpPr>
        <p:spPr bwMode="auto">
          <a:xfrm>
            <a:off x="3491880" y="4746323"/>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3" name="Straight Arrow Connector 42"/>
          <p:cNvCxnSpPr/>
          <p:nvPr/>
        </p:nvCxnSpPr>
        <p:spPr bwMode="auto">
          <a:xfrm>
            <a:off x="3491880" y="5301342"/>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4" name="Straight Connector 43"/>
          <p:cNvCxnSpPr/>
          <p:nvPr/>
        </p:nvCxnSpPr>
        <p:spPr bwMode="auto">
          <a:xfrm>
            <a:off x="3491880" y="3497399"/>
            <a:ext cx="0" cy="825347"/>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5" name="Straight Arrow Connector 44"/>
          <p:cNvCxnSpPr/>
          <p:nvPr/>
        </p:nvCxnSpPr>
        <p:spPr bwMode="auto">
          <a:xfrm>
            <a:off x="3491880" y="4322746"/>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6" name="Straight Connector 45"/>
          <p:cNvCxnSpPr/>
          <p:nvPr/>
        </p:nvCxnSpPr>
        <p:spPr bwMode="auto">
          <a:xfrm>
            <a:off x="3491880" y="3497398"/>
            <a:ext cx="1754977" cy="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7" name="Straight Arrow Connector 46"/>
          <p:cNvCxnSpPr/>
          <p:nvPr/>
        </p:nvCxnSpPr>
        <p:spPr bwMode="auto">
          <a:xfrm flipV="1">
            <a:off x="6948264" y="3483471"/>
            <a:ext cx="0" cy="1342627"/>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48" name="Straight Connector 47"/>
          <p:cNvCxnSpPr>
            <a:stCxn id="35" idx="3"/>
          </p:cNvCxnSpPr>
          <p:nvPr/>
        </p:nvCxnSpPr>
        <p:spPr bwMode="auto">
          <a:xfrm flipV="1">
            <a:off x="2630992" y="1988841"/>
            <a:ext cx="500848" cy="15028"/>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49" name="Straight Connector 48"/>
          <p:cNvCxnSpPr>
            <a:stCxn id="25" idx="3"/>
          </p:cNvCxnSpPr>
          <p:nvPr/>
        </p:nvCxnSpPr>
        <p:spPr bwMode="auto">
          <a:xfrm flipV="1">
            <a:off x="6742452" y="4818585"/>
            <a:ext cx="203921" cy="7514"/>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50" name="Straight Arrow Connector 49"/>
          <p:cNvCxnSpPr/>
          <p:nvPr/>
        </p:nvCxnSpPr>
        <p:spPr bwMode="auto">
          <a:xfrm>
            <a:off x="3491880" y="5013176"/>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51" name="Straight Connector 50"/>
          <p:cNvCxnSpPr/>
          <p:nvPr/>
        </p:nvCxnSpPr>
        <p:spPr bwMode="auto">
          <a:xfrm>
            <a:off x="3491880" y="4746323"/>
            <a:ext cx="0" cy="1490989"/>
          </a:xfrm>
          <a:prstGeom prst="line">
            <a:avLst/>
          </a:prstGeom>
          <a:ln>
            <a:solidFill>
              <a:schemeClr val="tx1"/>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2" name="Straight Connector 51"/>
          <p:cNvCxnSpPr/>
          <p:nvPr/>
        </p:nvCxnSpPr>
        <p:spPr bwMode="auto">
          <a:xfrm>
            <a:off x="3491880" y="6237312"/>
            <a:ext cx="2127642" cy="5839"/>
          </a:xfrm>
          <a:prstGeom prst="line">
            <a:avLst/>
          </a:prstGeom>
          <a:ln>
            <a:solidFill>
              <a:schemeClr val="tx1"/>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3" name="Straight Arrow Connector 52"/>
          <p:cNvCxnSpPr/>
          <p:nvPr/>
        </p:nvCxnSpPr>
        <p:spPr bwMode="auto">
          <a:xfrm flipV="1">
            <a:off x="5619522" y="5487582"/>
            <a:ext cx="0" cy="774054"/>
          </a:xfrm>
          <a:prstGeom prst="straightConnector1">
            <a:avLst/>
          </a:prstGeom>
          <a:ln>
            <a:solidFill>
              <a:schemeClr val="tx1"/>
            </a:solidFill>
            <a:headEnd type="none" w="med" len="med"/>
            <a:tailEnd type="triangle"/>
          </a:ln>
        </p:spPr>
        <p:style>
          <a:lnRef idx="2">
            <a:schemeClr val="dk1"/>
          </a:lnRef>
          <a:fillRef idx="1">
            <a:schemeClr val="lt1"/>
          </a:fillRef>
          <a:effectRef idx="0">
            <a:schemeClr val="dk1"/>
          </a:effectRef>
          <a:fontRef idx="minor">
            <a:schemeClr val="dk1"/>
          </a:fontRef>
        </p:style>
      </p:cxnSp>
      <p:grpSp>
        <p:nvGrpSpPr>
          <p:cNvPr id="54" name="Group 53"/>
          <p:cNvGrpSpPr/>
          <p:nvPr/>
        </p:nvGrpSpPr>
        <p:grpSpPr>
          <a:xfrm>
            <a:off x="5940152" y="1772816"/>
            <a:ext cx="678904" cy="1224136"/>
            <a:chOff x="4355976" y="1772816"/>
            <a:chExt cx="678904" cy="1224136"/>
          </a:xfrm>
        </p:grpSpPr>
        <p:cxnSp>
          <p:nvCxnSpPr>
            <p:cNvPr id="55" name="Straight Connector 54"/>
            <p:cNvCxnSpPr/>
            <p:nvPr/>
          </p:nvCxnSpPr>
          <p:spPr bwMode="auto">
            <a:xfrm>
              <a:off x="4355976" y="1772816"/>
              <a:ext cx="0" cy="432048"/>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6" name="Straight Connector 55"/>
            <p:cNvCxnSpPr/>
            <p:nvPr/>
          </p:nvCxnSpPr>
          <p:spPr bwMode="auto">
            <a:xfrm>
              <a:off x="4355976" y="2564904"/>
              <a:ext cx="0" cy="432048"/>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7" name="Straight Connector 56"/>
            <p:cNvCxnSpPr/>
            <p:nvPr/>
          </p:nvCxnSpPr>
          <p:spPr bwMode="auto">
            <a:xfrm>
              <a:off x="5004048" y="1988840"/>
              <a:ext cx="0" cy="720080"/>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8" name="Straight Connector 57"/>
            <p:cNvCxnSpPr/>
            <p:nvPr/>
          </p:nvCxnSpPr>
          <p:spPr bwMode="auto">
            <a:xfrm flipV="1">
              <a:off x="4355976" y="2708920"/>
              <a:ext cx="648072" cy="288032"/>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9" name="Straight Connector 58"/>
            <p:cNvCxnSpPr/>
            <p:nvPr/>
          </p:nvCxnSpPr>
          <p:spPr bwMode="auto">
            <a:xfrm>
              <a:off x="4355976" y="1772816"/>
              <a:ext cx="648072" cy="216024"/>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60" name="Straight Connector 59"/>
            <p:cNvCxnSpPr/>
            <p:nvPr/>
          </p:nvCxnSpPr>
          <p:spPr bwMode="auto">
            <a:xfrm>
              <a:off x="4355976" y="2204864"/>
              <a:ext cx="288032" cy="144016"/>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61" name="Straight Connector 60"/>
            <p:cNvCxnSpPr/>
            <p:nvPr/>
          </p:nvCxnSpPr>
          <p:spPr bwMode="auto">
            <a:xfrm flipV="1">
              <a:off x="4355976" y="2348880"/>
              <a:ext cx="288032" cy="216024"/>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62" name="TextBox 61"/>
            <p:cNvSpPr txBox="1"/>
            <p:nvPr/>
          </p:nvSpPr>
          <p:spPr>
            <a:xfrm>
              <a:off x="4573215" y="1880828"/>
              <a:ext cx="461665" cy="881469"/>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a:t>Adder</a:t>
              </a:r>
              <a:endParaRPr kumimoji="1" lang="en-US" altLang="zh-CN" dirty="0"/>
            </a:p>
          </p:txBody>
        </p:sp>
      </p:grpSp>
      <p:cxnSp>
        <p:nvCxnSpPr>
          <p:cNvPr id="63" name="Straight Arrow Connector 62"/>
          <p:cNvCxnSpPr/>
          <p:nvPr/>
        </p:nvCxnSpPr>
        <p:spPr bwMode="auto">
          <a:xfrm flipV="1">
            <a:off x="2630992" y="2003868"/>
            <a:ext cx="3309160" cy="1"/>
          </a:xfrm>
          <a:prstGeom prst="straightConnector1">
            <a:avLst/>
          </a:prstGeom>
          <a:ln>
            <a:solidFill>
              <a:srgbClr val="0070C0"/>
            </a:solidFill>
            <a:headEnd type="none" w="med" len="med"/>
            <a:tailEnd type="triangle"/>
          </a:ln>
        </p:spPr>
        <p:style>
          <a:lnRef idx="2">
            <a:schemeClr val="dk1"/>
          </a:lnRef>
          <a:fillRef idx="1">
            <a:schemeClr val="lt1"/>
          </a:fillRef>
          <a:effectRef idx="0">
            <a:schemeClr val="dk1"/>
          </a:effectRef>
          <a:fontRef idx="minor">
            <a:schemeClr val="dk1"/>
          </a:fontRef>
        </p:style>
      </p:cxnSp>
      <p:cxnSp>
        <p:nvCxnSpPr>
          <p:cNvPr id="64" name="Straight Connector 63"/>
          <p:cNvCxnSpPr/>
          <p:nvPr/>
        </p:nvCxnSpPr>
        <p:spPr bwMode="auto">
          <a:xfrm>
            <a:off x="324027" y="1232756"/>
            <a:ext cx="6624237" cy="0"/>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65" name="Straight Connector 64"/>
          <p:cNvCxnSpPr/>
          <p:nvPr/>
        </p:nvCxnSpPr>
        <p:spPr bwMode="auto">
          <a:xfrm>
            <a:off x="6948264" y="1232756"/>
            <a:ext cx="0" cy="1116124"/>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66" name="Straight Connector 65"/>
          <p:cNvCxnSpPr/>
          <p:nvPr/>
        </p:nvCxnSpPr>
        <p:spPr bwMode="auto">
          <a:xfrm>
            <a:off x="5298892" y="2780928"/>
            <a:ext cx="4250" cy="3456384"/>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67" name="Straight Arrow Connector 66"/>
          <p:cNvCxnSpPr/>
          <p:nvPr/>
        </p:nvCxnSpPr>
        <p:spPr bwMode="auto">
          <a:xfrm>
            <a:off x="5298892" y="2780929"/>
            <a:ext cx="641260" cy="10625"/>
          </a:xfrm>
          <a:prstGeom prst="straightConnector1">
            <a:avLst/>
          </a:prstGeom>
          <a:ln>
            <a:solidFill>
              <a:srgbClr val="0070C0"/>
            </a:solidFill>
            <a:headEnd type="none" w="med" len="med"/>
            <a:tailEnd type="triangle"/>
          </a:ln>
        </p:spPr>
        <p:style>
          <a:lnRef idx="2">
            <a:schemeClr val="dk1"/>
          </a:lnRef>
          <a:fillRef idx="1">
            <a:schemeClr val="lt1"/>
          </a:fillRef>
          <a:effectRef idx="0">
            <a:schemeClr val="dk1"/>
          </a:effectRef>
          <a:fontRef idx="minor">
            <a:schemeClr val="dk1"/>
          </a:fontRef>
        </p:style>
      </p:cxnSp>
      <p:cxnSp>
        <p:nvCxnSpPr>
          <p:cNvPr id="68" name="Straight Connector 67"/>
          <p:cNvCxnSpPr/>
          <p:nvPr/>
        </p:nvCxnSpPr>
        <p:spPr bwMode="auto">
          <a:xfrm flipH="1">
            <a:off x="6619056" y="2321562"/>
            <a:ext cx="327317" cy="1"/>
          </a:xfrm>
          <a:prstGeom prst="line">
            <a:avLst/>
          </a:prstGeom>
          <a:ln>
            <a:solidFill>
              <a:srgbClr val="0070C0"/>
            </a:solidFill>
            <a:headEnd type="none" w="med" len="med"/>
            <a:tailEnd type="none" w="med" len="med"/>
          </a:ln>
        </p:spPr>
        <p:style>
          <a:lnRef idx="2">
            <a:schemeClr val="dk1"/>
          </a:lnRef>
          <a:fillRef idx="1">
            <a:schemeClr val="lt1"/>
          </a:fillRef>
          <a:effectRef idx="0">
            <a:schemeClr val="dk1"/>
          </a:effectRef>
          <a:fontRef idx="minor">
            <a:schemeClr val="dk1"/>
          </a:fontRef>
        </p:style>
      </p:cxnSp>
    </p:spTree>
    <p:extLst>
      <p:ext uri="{BB962C8B-B14F-4D97-AF65-F5344CB8AC3E}">
        <p14:creationId xmlns:p14="http://schemas.microsoft.com/office/powerpoint/2010/main" val="7279104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MIPS</a:t>
            </a:r>
            <a:r>
              <a:rPr lang="zh-CN" altLang="en-US" dirty="0"/>
              <a:t>指令</a:t>
            </a:r>
            <a:r>
              <a:rPr lang="en-US" altLang="zh-CN" dirty="0"/>
              <a:t>——Jump</a:t>
            </a:r>
            <a:endParaRPr kumimoji="1" lang="zh-CN" altLang="en-US" dirty="0"/>
          </a:p>
        </p:txBody>
      </p:sp>
      <p:sp>
        <p:nvSpPr>
          <p:cNvPr id="3" name="Content Placeholder 2"/>
          <p:cNvSpPr>
            <a:spLocks noGrp="1"/>
          </p:cNvSpPr>
          <p:nvPr>
            <p:ph idx="1"/>
          </p:nvPr>
        </p:nvSpPr>
        <p:spPr/>
        <p:txBody>
          <a:bodyPr/>
          <a:lstStyle/>
          <a:p>
            <a:r>
              <a:rPr lang="mr-IN" dirty="0" err="1"/>
              <a:t>J</a:t>
            </a:r>
            <a:r>
              <a:rPr lang="mr-IN" dirty="0"/>
              <a:t> </a:t>
            </a:r>
            <a:r>
              <a:rPr lang="mr-IN" dirty="0" err="1"/>
              <a:t>target</a:t>
            </a:r>
            <a:endParaRPr lang="mr-IN" dirty="0"/>
          </a:p>
          <a:p>
            <a:r>
              <a:rPr lang="mr-IN" dirty="0"/>
              <a:t>PC[31:0]</a:t>
            </a:r>
            <a:r>
              <a:rPr lang="en-US" altLang="zh-CN" dirty="0">
                <a:sym typeface="Wingdings"/>
              </a:rPr>
              <a:t>  </a:t>
            </a:r>
            <a:r>
              <a:rPr lang="mr-IN" dirty="0"/>
              <a:t>PC[31:28]||</a:t>
            </a:r>
            <a:r>
              <a:rPr lang="mr-IN" dirty="0" err="1"/>
              <a:t>target</a:t>
            </a:r>
            <a:r>
              <a:rPr lang="mr-IN" dirty="0"/>
              <a:t>[25:0]||[00]</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43</a:t>
            </a:fld>
            <a:endParaRPr lang="zh-CN" altLang="en-US">
              <a:solidFill>
                <a:srgbClr val="1F497D"/>
              </a:solidFill>
            </a:endParaRPr>
          </a:p>
        </p:txBody>
      </p:sp>
      <p:pic>
        <p:nvPicPr>
          <p:cNvPr id="6" name="Picture 5"/>
          <p:cNvPicPr>
            <a:picLocks noChangeAspect="1"/>
          </p:cNvPicPr>
          <p:nvPr/>
        </p:nvPicPr>
        <p:blipFill>
          <a:blip r:embed="rId2"/>
          <a:stretch>
            <a:fillRect/>
          </a:stretch>
        </p:blipFill>
        <p:spPr>
          <a:xfrm>
            <a:off x="1043608" y="3356992"/>
            <a:ext cx="6709861" cy="1340098"/>
          </a:xfrm>
          <a:prstGeom prst="rect">
            <a:avLst/>
          </a:prstGeom>
        </p:spPr>
      </p:pic>
    </p:spTree>
    <p:extLst>
      <p:ext uri="{BB962C8B-B14F-4D97-AF65-F5344CB8AC3E}">
        <p14:creationId xmlns:p14="http://schemas.microsoft.com/office/powerpoint/2010/main" val="1312625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6" name="Straight Connector 125"/>
          <p:cNvCxnSpPr/>
          <p:nvPr/>
        </p:nvCxnSpPr>
        <p:spPr bwMode="auto">
          <a:xfrm flipV="1">
            <a:off x="5346182" y="3483471"/>
            <a:ext cx="3336180" cy="6515"/>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121" name="Oval 120"/>
          <p:cNvSpPr/>
          <p:nvPr/>
        </p:nvSpPr>
        <p:spPr bwMode="auto">
          <a:xfrm>
            <a:off x="5253668" y="3473019"/>
            <a:ext cx="108202" cy="68265"/>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122" name="Rectangle 121"/>
          <p:cNvSpPr/>
          <p:nvPr/>
        </p:nvSpPr>
        <p:spPr bwMode="auto">
          <a:xfrm>
            <a:off x="5209728" y="3517451"/>
            <a:ext cx="226367" cy="51163"/>
          </a:xfrm>
          <a:prstGeom prst="rect">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2" name="Title 1"/>
          <p:cNvSpPr>
            <a:spLocks noGrp="1"/>
          </p:cNvSpPr>
          <p:nvPr>
            <p:ph type="title"/>
          </p:nvPr>
        </p:nvSpPr>
        <p:spPr/>
        <p:txBody>
          <a:bodyPr/>
          <a:lstStyle/>
          <a:p>
            <a:r>
              <a:rPr lang="zh-CN" altLang="en-US" dirty="0"/>
              <a:t>完整数据通路设计</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44</a:t>
            </a:fld>
            <a:endParaRPr lang="zh-CN" altLang="en-US">
              <a:solidFill>
                <a:srgbClr val="1F497D"/>
              </a:solidFill>
            </a:endParaRPr>
          </a:p>
        </p:txBody>
      </p:sp>
      <p:sp>
        <p:nvSpPr>
          <p:cNvPr id="30" name="Rectangle 29"/>
          <p:cNvSpPr/>
          <p:nvPr/>
        </p:nvSpPr>
        <p:spPr bwMode="auto">
          <a:xfrm>
            <a:off x="653718" y="4005064"/>
            <a:ext cx="504056"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a:ln>
                  <a:noFill/>
                </a:ln>
                <a:solidFill>
                  <a:schemeClr val="tx1"/>
                </a:solidFill>
                <a:effectLst/>
                <a:latin typeface="Arial" pitchFamily="34" charset="0"/>
                <a:ea typeface="宋体" pitchFamily="2" charset="-122"/>
              </a:rPr>
              <a:t>PC</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31" name="Rectangle 30"/>
          <p:cNvSpPr/>
          <p:nvPr/>
        </p:nvSpPr>
        <p:spPr bwMode="auto">
          <a:xfrm>
            <a:off x="171657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a:latin typeface="Arial" pitchFamily="34" charset="0"/>
                <a:ea typeface="宋体" pitchFamily="2" charset="-122"/>
              </a:rPr>
              <a:t>IM</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sp>
        <p:nvSpPr>
          <p:cNvPr id="32" name="Rectangle 31"/>
          <p:cNvSpPr/>
          <p:nvPr/>
        </p:nvSpPr>
        <p:spPr bwMode="auto">
          <a:xfrm>
            <a:off x="3979654"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latin typeface="Arial" pitchFamily="34" charset="0"/>
                <a:ea typeface="宋体" pitchFamily="2" charset="-122"/>
              </a:rPr>
              <a:t>RF</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grpSp>
        <p:nvGrpSpPr>
          <p:cNvPr id="33" name="Group 32"/>
          <p:cNvGrpSpPr/>
          <p:nvPr/>
        </p:nvGrpSpPr>
        <p:grpSpPr>
          <a:xfrm>
            <a:off x="5807104" y="4005064"/>
            <a:ext cx="935348" cy="1800200"/>
            <a:chOff x="4355976" y="1772816"/>
            <a:chExt cx="678904" cy="1224136"/>
          </a:xfrm>
        </p:grpSpPr>
        <p:cxnSp>
          <p:nvCxnSpPr>
            <p:cNvPr id="34" name="Straight Connector 33"/>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5" name="Straight Connector 34"/>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6" name="Straight Connector 35"/>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7" name="Straight Connector 36"/>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8" name="Straight Connector 37"/>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39" name="Straight Connector 38"/>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0" name="Straight Connector 39"/>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41" name="TextBox 40"/>
            <p:cNvSpPr txBox="1"/>
            <p:nvPr/>
          </p:nvSpPr>
          <p:spPr>
            <a:xfrm>
              <a:off x="4573215" y="2007954"/>
              <a:ext cx="461665" cy="646331"/>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dirty="0"/>
                <a:t>ALU</a:t>
              </a:r>
            </a:p>
          </p:txBody>
        </p:sp>
      </p:grpSp>
      <p:sp>
        <p:nvSpPr>
          <p:cNvPr id="42" name="Rectangle 41"/>
          <p:cNvSpPr/>
          <p:nvPr/>
        </p:nvSpPr>
        <p:spPr bwMode="auto">
          <a:xfrm>
            <a:off x="7238491" y="4005064"/>
            <a:ext cx="1149933" cy="18002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dirty="0">
                <a:latin typeface="Arial" pitchFamily="34" charset="0"/>
                <a:ea typeface="宋体" pitchFamily="2" charset="-122"/>
              </a:rPr>
              <a:t>DM</a:t>
            </a:r>
            <a:endParaRPr kumimoji="0" lang="zh-CN" altLang="en-US" sz="1800" b="0" i="0" u="none" strike="noStrike" cap="none" normalizeH="0" baseline="0" dirty="0">
              <a:ln>
                <a:noFill/>
              </a:ln>
              <a:solidFill>
                <a:schemeClr val="tx1"/>
              </a:solidFill>
              <a:effectLst/>
              <a:latin typeface="Arial" pitchFamily="34" charset="0"/>
              <a:ea typeface="宋体" pitchFamily="2" charset="-122"/>
            </a:endParaRPr>
          </a:p>
        </p:txBody>
      </p:sp>
      <p:grpSp>
        <p:nvGrpSpPr>
          <p:cNvPr id="43" name="Group 42"/>
          <p:cNvGrpSpPr/>
          <p:nvPr/>
        </p:nvGrpSpPr>
        <p:grpSpPr>
          <a:xfrm>
            <a:off x="1952088" y="1455122"/>
            <a:ext cx="678904" cy="1224136"/>
            <a:chOff x="4355976" y="1772816"/>
            <a:chExt cx="678904" cy="1224136"/>
          </a:xfrm>
        </p:grpSpPr>
        <p:cxnSp>
          <p:nvCxnSpPr>
            <p:cNvPr id="44" name="Straight Connector 43"/>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5" name="Straight Connector 44"/>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6" name="Straight Connector 45"/>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7" name="Straight Connector 46"/>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8" name="Straight Connector 47"/>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49" name="Straight Connector 48"/>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0" name="Straight Connector 49"/>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51" name="TextBox 50"/>
            <p:cNvSpPr txBox="1"/>
            <p:nvPr/>
          </p:nvSpPr>
          <p:spPr>
            <a:xfrm>
              <a:off x="4573215" y="1880828"/>
              <a:ext cx="461665" cy="881469"/>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a:t>Adder</a:t>
              </a:r>
              <a:endParaRPr kumimoji="1" lang="en-US" altLang="zh-CN" dirty="0"/>
            </a:p>
          </p:txBody>
        </p:sp>
      </p:grpSp>
      <p:grpSp>
        <p:nvGrpSpPr>
          <p:cNvPr id="52" name="Group 51"/>
          <p:cNvGrpSpPr/>
          <p:nvPr/>
        </p:nvGrpSpPr>
        <p:grpSpPr>
          <a:xfrm>
            <a:off x="5940152" y="1772816"/>
            <a:ext cx="678904" cy="1224136"/>
            <a:chOff x="4355976" y="1772816"/>
            <a:chExt cx="678904" cy="1224136"/>
          </a:xfrm>
        </p:grpSpPr>
        <p:cxnSp>
          <p:nvCxnSpPr>
            <p:cNvPr id="53" name="Straight Connector 52"/>
            <p:cNvCxnSpPr/>
            <p:nvPr/>
          </p:nvCxnSpPr>
          <p:spPr bwMode="auto">
            <a:xfrm>
              <a:off x="4355976" y="1772816"/>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4" name="Straight Connector 53"/>
            <p:cNvCxnSpPr/>
            <p:nvPr/>
          </p:nvCxnSpPr>
          <p:spPr bwMode="auto">
            <a:xfrm>
              <a:off x="4355976" y="2564904"/>
              <a:ext cx="0" cy="43204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5" name="Straight Connector 54"/>
            <p:cNvCxnSpPr/>
            <p:nvPr/>
          </p:nvCxnSpPr>
          <p:spPr bwMode="auto">
            <a:xfrm>
              <a:off x="5004048" y="1988840"/>
              <a:ext cx="0" cy="72008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6" name="Straight Connector 55"/>
            <p:cNvCxnSpPr/>
            <p:nvPr/>
          </p:nvCxnSpPr>
          <p:spPr bwMode="auto">
            <a:xfrm flipV="1">
              <a:off x="4355976" y="2708920"/>
              <a:ext cx="648072" cy="288032"/>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7" name="Straight Connector 56"/>
            <p:cNvCxnSpPr/>
            <p:nvPr/>
          </p:nvCxnSpPr>
          <p:spPr bwMode="auto">
            <a:xfrm>
              <a:off x="4355976" y="1772816"/>
              <a:ext cx="64807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8" name="Straight Connector 57"/>
            <p:cNvCxnSpPr/>
            <p:nvPr/>
          </p:nvCxnSpPr>
          <p:spPr bwMode="auto">
            <a:xfrm>
              <a:off x="4355976" y="2204864"/>
              <a:ext cx="288032" cy="144016"/>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59" name="Straight Connector 58"/>
            <p:cNvCxnSpPr/>
            <p:nvPr/>
          </p:nvCxnSpPr>
          <p:spPr bwMode="auto">
            <a:xfrm flipV="1">
              <a:off x="4355976" y="2348880"/>
              <a:ext cx="288032" cy="2160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
          <p:nvSpPr>
            <p:cNvPr id="60" name="TextBox 59"/>
            <p:cNvSpPr txBox="1"/>
            <p:nvPr/>
          </p:nvSpPr>
          <p:spPr>
            <a:xfrm>
              <a:off x="4573215" y="1880828"/>
              <a:ext cx="461665" cy="881469"/>
            </a:xfrm>
            <a:prstGeom prst="rect">
              <a:avLst/>
            </a:prstGeom>
            <a:noFill/>
            <a:ln>
              <a:noFill/>
            </a:ln>
          </p:spPr>
          <p:style>
            <a:lnRef idx="2">
              <a:schemeClr val="dk1"/>
            </a:lnRef>
            <a:fillRef idx="1">
              <a:schemeClr val="lt1"/>
            </a:fillRef>
            <a:effectRef idx="0">
              <a:schemeClr val="dk1"/>
            </a:effectRef>
            <a:fontRef idx="minor">
              <a:schemeClr val="dk1"/>
            </a:fontRef>
          </p:style>
          <p:txBody>
            <a:bodyPr vert="vert" wrap="square" rtlCol="0">
              <a:spAutoFit/>
            </a:bodyPr>
            <a:lstStyle/>
            <a:p>
              <a:pPr algn="ctr"/>
              <a:r>
                <a:rPr kumimoji="1" lang="en-US" altLang="zh-CN"/>
                <a:t>Adder</a:t>
              </a:r>
              <a:endParaRPr kumimoji="1" lang="en-US" altLang="zh-CN" dirty="0"/>
            </a:p>
          </p:txBody>
        </p:sp>
      </p:grpSp>
      <p:cxnSp>
        <p:nvCxnSpPr>
          <p:cNvPr id="62" name="Straight Arrow Connector 61"/>
          <p:cNvCxnSpPr>
            <a:stCxn id="30" idx="3"/>
            <a:endCxn id="31" idx="1"/>
          </p:cNvCxnSpPr>
          <p:nvPr/>
        </p:nvCxnSpPr>
        <p:spPr bwMode="auto">
          <a:xfrm>
            <a:off x="1157774" y="4905164"/>
            <a:ext cx="558800"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66" name="Straight Connector 65"/>
          <p:cNvCxnSpPr/>
          <p:nvPr/>
        </p:nvCxnSpPr>
        <p:spPr bwMode="auto">
          <a:xfrm flipV="1">
            <a:off x="1437174" y="2463234"/>
            <a:ext cx="0" cy="244193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68" name="Straight Arrow Connector 67"/>
          <p:cNvCxnSpPr/>
          <p:nvPr/>
        </p:nvCxnSpPr>
        <p:spPr bwMode="auto">
          <a:xfrm>
            <a:off x="1437174" y="2463234"/>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70" name="Straight Arrow Connector 69"/>
          <p:cNvCxnSpPr>
            <a:stCxn id="51" idx="3"/>
          </p:cNvCxnSpPr>
          <p:nvPr/>
        </p:nvCxnSpPr>
        <p:spPr bwMode="auto">
          <a:xfrm flipV="1">
            <a:off x="2630992" y="2003868"/>
            <a:ext cx="3309160" cy="1"/>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72" name="Straight Arrow Connector 71"/>
          <p:cNvCxnSpPr/>
          <p:nvPr/>
        </p:nvCxnSpPr>
        <p:spPr bwMode="auto">
          <a:xfrm>
            <a:off x="1437174" y="1628800"/>
            <a:ext cx="51491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sp>
        <p:nvSpPr>
          <p:cNvPr id="73" name="TextBox 72"/>
          <p:cNvSpPr txBox="1"/>
          <p:nvPr/>
        </p:nvSpPr>
        <p:spPr>
          <a:xfrm>
            <a:off x="1187624" y="1430149"/>
            <a:ext cx="300082" cy="369332"/>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en-US" altLang="zh-CN" dirty="0"/>
              <a:t>4</a:t>
            </a:r>
            <a:endParaRPr kumimoji="1" lang="zh-CN" altLang="en-US" dirty="0"/>
          </a:p>
        </p:txBody>
      </p:sp>
      <p:cxnSp>
        <p:nvCxnSpPr>
          <p:cNvPr id="75" name="Straight Arrow Connector 74"/>
          <p:cNvCxnSpPr>
            <a:endCxn id="30" idx="1"/>
          </p:cNvCxnSpPr>
          <p:nvPr/>
        </p:nvCxnSpPr>
        <p:spPr bwMode="auto">
          <a:xfrm>
            <a:off x="324027" y="4905164"/>
            <a:ext cx="329691"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78" name="Straight Connector 77"/>
          <p:cNvCxnSpPr/>
          <p:nvPr/>
        </p:nvCxnSpPr>
        <p:spPr bwMode="auto">
          <a:xfrm flipV="1">
            <a:off x="324027" y="1232756"/>
            <a:ext cx="0" cy="3672408"/>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80" name="Straight Connector 79"/>
          <p:cNvCxnSpPr/>
          <p:nvPr/>
        </p:nvCxnSpPr>
        <p:spPr bwMode="auto">
          <a:xfrm>
            <a:off x="324027" y="1232756"/>
            <a:ext cx="6624237" cy="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82" name="Straight Connector 81"/>
          <p:cNvCxnSpPr/>
          <p:nvPr/>
        </p:nvCxnSpPr>
        <p:spPr bwMode="auto">
          <a:xfrm>
            <a:off x="6948264" y="1232756"/>
            <a:ext cx="0" cy="111612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87" name="Straight Arrow Connector 86"/>
          <p:cNvCxnSpPr/>
          <p:nvPr/>
        </p:nvCxnSpPr>
        <p:spPr bwMode="auto">
          <a:xfrm flipV="1">
            <a:off x="3131840" y="1232756"/>
            <a:ext cx="0" cy="771112"/>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89" name="Straight Arrow Connector 88"/>
          <p:cNvCxnSpPr/>
          <p:nvPr/>
        </p:nvCxnSpPr>
        <p:spPr bwMode="auto">
          <a:xfrm>
            <a:off x="5129587" y="4350855"/>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91" name="Straight Arrow Connector 90"/>
          <p:cNvCxnSpPr/>
          <p:nvPr/>
        </p:nvCxnSpPr>
        <p:spPr bwMode="auto">
          <a:xfrm>
            <a:off x="5129587" y="5487581"/>
            <a:ext cx="67751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93" name="Straight Arrow Connector 92"/>
          <p:cNvCxnSpPr>
            <a:stCxn id="41" idx="3"/>
          </p:cNvCxnSpPr>
          <p:nvPr/>
        </p:nvCxnSpPr>
        <p:spPr bwMode="auto">
          <a:xfrm>
            <a:off x="6742452" y="4826099"/>
            <a:ext cx="496039"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95" name="Straight Arrow Connector 94"/>
          <p:cNvCxnSpPr>
            <a:stCxn id="31" idx="3"/>
          </p:cNvCxnSpPr>
          <p:nvPr/>
        </p:nvCxnSpPr>
        <p:spPr bwMode="auto">
          <a:xfrm>
            <a:off x="2866507" y="4905164"/>
            <a:ext cx="625373"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97" name="Straight Connector 96"/>
          <p:cNvCxnSpPr/>
          <p:nvPr/>
        </p:nvCxnSpPr>
        <p:spPr bwMode="auto">
          <a:xfrm>
            <a:off x="3491880" y="4746323"/>
            <a:ext cx="0" cy="1490989"/>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05" name="Straight Arrow Connector 104"/>
          <p:cNvCxnSpPr/>
          <p:nvPr/>
        </p:nvCxnSpPr>
        <p:spPr bwMode="auto">
          <a:xfrm>
            <a:off x="3491880" y="4746323"/>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107" name="Straight Arrow Connector 106"/>
          <p:cNvCxnSpPr/>
          <p:nvPr/>
        </p:nvCxnSpPr>
        <p:spPr bwMode="auto">
          <a:xfrm>
            <a:off x="3491880" y="5011058"/>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109" name="Straight Arrow Connector 108"/>
          <p:cNvCxnSpPr/>
          <p:nvPr/>
        </p:nvCxnSpPr>
        <p:spPr bwMode="auto">
          <a:xfrm>
            <a:off x="3491880" y="5301342"/>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111" name="Straight Connector 110"/>
          <p:cNvCxnSpPr>
            <a:stCxn id="42" idx="3"/>
          </p:cNvCxnSpPr>
          <p:nvPr/>
        </p:nvCxnSpPr>
        <p:spPr bwMode="auto">
          <a:xfrm>
            <a:off x="8388424" y="4905164"/>
            <a:ext cx="298376" cy="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13" name="Straight Connector 112"/>
          <p:cNvCxnSpPr/>
          <p:nvPr/>
        </p:nvCxnSpPr>
        <p:spPr bwMode="auto">
          <a:xfrm flipV="1">
            <a:off x="8686800" y="3485969"/>
            <a:ext cx="0" cy="1419195"/>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17" name="Straight Connector 116"/>
          <p:cNvCxnSpPr/>
          <p:nvPr/>
        </p:nvCxnSpPr>
        <p:spPr bwMode="auto">
          <a:xfrm>
            <a:off x="3491880" y="3497399"/>
            <a:ext cx="0" cy="825347"/>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19" name="Straight Arrow Connector 118"/>
          <p:cNvCxnSpPr/>
          <p:nvPr/>
        </p:nvCxnSpPr>
        <p:spPr bwMode="auto">
          <a:xfrm>
            <a:off x="3491880" y="4322746"/>
            <a:ext cx="487774"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132" name="Straight Connector 131"/>
          <p:cNvCxnSpPr/>
          <p:nvPr/>
        </p:nvCxnSpPr>
        <p:spPr bwMode="auto">
          <a:xfrm>
            <a:off x="3491880" y="3497398"/>
            <a:ext cx="1754977" cy="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37" name="Straight Connector 136"/>
          <p:cNvCxnSpPr/>
          <p:nvPr/>
        </p:nvCxnSpPr>
        <p:spPr bwMode="auto">
          <a:xfrm>
            <a:off x="3491880" y="6237312"/>
            <a:ext cx="2127642" cy="5839"/>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40" name="Straight Connector 139"/>
          <p:cNvCxnSpPr/>
          <p:nvPr/>
        </p:nvCxnSpPr>
        <p:spPr bwMode="auto">
          <a:xfrm>
            <a:off x="5298892" y="2780928"/>
            <a:ext cx="4250" cy="3456384"/>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44" name="Straight Arrow Connector 143"/>
          <p:cNvCxnSpPr/>
          <p:nvPr/>
        </p:nvCxnSpPr>
        <p:spPr bwMode="auto">
          <a:xfrm>
            <a:off x="5298892" y="2780929"/>
            <a:ext cx="641260" cy="10625"/>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sp>
        <p:nvSpPr>
          <p:cNvPr id="146" name="Oval 145"/>
          <p:cNvSpPr/>
          <p:nvPr/>
        </p:nvSpPr>
        <p:spPr bwMode="auto">
          <a:xfrm flipH="1">
            <a:off x="5289672" y="6225632"/>
            <a:ext cx="45719" cy="72008"/>
          </a:xfrm>
          <a:prstGeom prst="ellipse">
            <a:avLst/>
          </a:prstGeom>
          <a:solidFill>
            <a:schemeClr val="tx1"/>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cxnSp>
        <p:nvCxnSpPr>
          <p:cNvPr id="150" name="Straight Arrow Connector 149"/>
          <p:cNvCxnSpPr/>
          <p:nvPr/>
        </p:nvCxnSpPr>
        <p:spPr bwMode="auto">
          <a:xfrm flipV="1">
            <a:off x="5619522" y="5487582"/>
            <a:ext cx="0" cy="774054"/>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153" name="Straight Connector 152"/>
          <p:cNvCxnSpPr/>
          <p:nvPr/>
        </p:nvCxnSpPr>
        <p:spPr bwMode="auto">
          <a:xfrm>
            <a:off x="5468345" y="5487581"/>
            <a:ext cx="0" cy="605715"/>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55" name="Straight Connector 154"/>
          <p:cNvCxnSpPr/>
          <p:nvPr/>
        </p:nvCxnSpPr>
        <p:spPr bwMode="auto">
          <a:xfrm>
            <a:off x="5468345" y="6093296"/>
            <a:ext cx="1479919" cy="0"/>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57" name="Straight Connector 156"/>
          <p:cNvCxnSpPr/>
          <p:nvPr/>
        </p:nvCxnSpPr>
        <p:spPr bwMode="auto">
          <a:xfrm flipV="1">
            <a:off x="6948264" y="5487581"/>
            <a:ext cx="0" cy="605715"/>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cxnSp>
        <p:nvCxnSpPr>
          <p:cNvPr id="159" name="Straight Arrow Connector 158"/>
          <p:cNvCxnSpPr/>
          <p:nvPr/>
        </p:nvCxnSpPr>
        <p:spPr bwMode="auto">
          <a:xfrm>
            <a:off x="6948264" y="5487581"/>
            <a:ext cx="290227" cy="0"/>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cxnSp>
        <p:nvCxnSpPr>
          <p:cNvPr id="161" name="Straight Arrow Connector 160"/>
          <p:cNvCxnSpPr/>
          <p:nvPr/>
        </p:nvCxnSpPr>
        <p:spPr bwMode="auto">
          <a:xfrm flipV="1">
            <a:off x="6948264" y="3483471"/>
            <a:ext cx="0" cy="1342627"/>
          </a:xfrm>
          <a:prstGeom prst="straightConnector1">
            <a:avLst/>
          </a:prstGeom>
          <a:ln>
            <a:headEnd type="none" w="med" len="med"/>
            <a:tailEnd type="triangle"/>
          </a:ln>
        </p:spPr>
        <p:style>
          <a:lnRef idx="2">
            <a:schemeClr val="dk1"/>
          </a:lnRef>
          <a:fillRef idx="1">
            <a:schemeClr val="lt1"/>
          </a:fillRef>
          <a:effectRef idx="0">
            <a:schemeClr val="dk1"/>
          </a:effectRef>
          <a:fontRef idx="minor">
            <a:schemeClr val="dk1"/>
          </a:fontRef>
        </p:style>
      </p:cxnSp>
      <p:sp>
        <p:nvSpPr>
          <p:cNvPr id="162" name="Oval 161"/>
          <p:cNvSpPr/>
          <p:nvPr/>
        </p:nvSpPr>
        <p:spPr bwMode="auto">
          <a:xfrm flipH="1">
            <a:off x="6946373" y="4754687"/>
            <a:ext cx="45719" cy="72008"/>
          </a:xfrm>
          <a:prstGeom prst="ellipse">
            <a:avLst/>
          </a:prstGeom>
          <a:solidFill>
            <a:schemeClr val="tx1"/>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163" name="Oval 162"/>
          <p:cNvSpPr/>
          <p:nvPr/>
        </p:nvSpPr>
        <p:spPr bwMode="auto">
          <a:xfrm flipH="1">
            <a:off x="5459700" y="5499262"/>
            <a:ext cx="45719" cy="72008"/>
          </a:xfrm>
          <a:prstGeom prst="ellipse">
            <a:avLst/>
          </a:prstGeom>
          <a:solidFill>
            <a:schemeClr val="tx1"/>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cxnSp>
        <p:nvCxnSpPr>
          <p:cNvPr id="165" name="Straight Connector 164"/>
          <p:cNvCxnSpPr>
            <a:endCxn id="60" idx="3"/>
          </p:cNvCxnSpPr>
          <p:nvPr/>
        </p:nvCxnSpPr>
        <p:spPr bwMode="auto">
          <a:xfrm flipH="1">
            <a:off x="6619056" y="2321562"/>
            <a:ext cx="327317" cy="1"/>
          </a:xfrm>
          <a:prstGeom prst="line">
            <a:avLst/>
          </a:prstGeom>
          <a:ln>
            <a:headEnd type="none" w="med" len="med"/>
            <a:tailEnd type="none" w="med" len="med"/>
          </a:ln>
        </p:spPr>
        <p:style>
          <a:lnRef idx="2">
            <a:schemeClr val="dk1"/>
          </a:lnRef>
          <a:fillRef idx="1">
            <a:schemeClr val="lt1"/>
          </a:fillRef>
          <a:effectRef idx="0">
            <a:schemeClr val="dk1"/>
          </a:effectRef>
          <a:fontRef idx="minor">
            <a:schemeClr val="dk1"/>
          </a:fontRef>
        </p:style>
      </p:cxnSp>
    </p:spTree>
    <p:extLst>
      <p:ext uri="{BB962C8B-B14F-4D97-AF65-F5344CB8AC3E}">
        <p14:creationId xmlns:p14="http://schemas.microsoft.com/office/powerpoint/2010/main" val="18595137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指令执行过程</a:t>
            </a:r>
            <a:endParaRPr kumimoji="1" lang="zh-CN" altLang="en-US" dirty="0"/>
          </a:p>
        </p:txBody>
      </p:sp>
      <p:sp>
        <p:nvSpPr>
          <p:cNvPr id="3" name="Content Placeholder 2"/>
          <p:cNvSpPr>
            <a:spLocks noGrp="1"/>
          </p:cNvSpPr>
          <p:nvPr>
            <p:ph idx="1"/>
          </p:nvPr>
        </p:nvSpPr>
        <p:spPr/>
        <p:txBody>
          <a:bodyPr/>
          <a:lstStyle/>
          <a:p>
            <a:r>
              <a:rPr lang="zh-CN" altLang="en-US" dirty="0"/>
              <a:t>取指令</a:t>
            </a:r>
          </a:p>
          <a:p>
            <a:r>
              <a:rPr lang="zh-CN" altLang="en-US" dirty="0"/>
              <a:t>分析指令</a:t>
            </a:r>
          </a:p>
          <a:p>
            <a:r>
              <a:rPr lang="zh-CN" altLang="en-US" dirty="0"/>
              <a:t>读取源操作数</a:t>
            </a:r>
          </a:p>
          <a:p>
            <a:pPr lvl="1"/>
            <a:r>
              <a:rPr lang="zh-CN" altLang="en-US" dirty="0"/>
              <a:t>寄存器组</a:t>
            </a:r>
          </a:p>
          <a:p>
            <a:pPr lvl="1"/>
            <a:r>
              <a:rPr lang="zh-CN" altLang="en-US" dirty="0"/>
              <a:t>立即数</a:t>
            </a:r>
          </a:p>
          <a:p>
            <a:r>
              <a:rPr lang="zh-CN" altLang="en-US" dirty="0"/>
              <a:t>计算</a:t>
            </a:r>
          </a:p>
          <a:p>
            <a:r>
              <a:rPr lang="zh-CN" altLang="en-US" dirty="0"/>
              <a:t>访存</a:t>
            </a:r>
          </a:p>
          <a:p>
            <a:r>
              <a:rPr lang="zh-CN" altLang="en-US" dirty="0"/>
              <a:t>写回寄存器组 </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45</a:t>
            </a:fld>
            <a:endParaRPr lang="zh-CN" altLang="en-US">
              <a:solidFill>
                <a:srgbClr val="1F497D"/>
              </a:solidFill>
            </a:endParaRPr>
          </a:p>
        </p:txBody>
      </p:sp>
    </p:spTree>
    <p:extLst>
      <p:ext uri="{BB962C8B-B14F-4D97-AF65-F5344CB8AC3E}">
        <p14:creationId xmlns:p14="http://schemas.microsoft.com/office/powerpoint/2010/main" val="321343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指令功能如何实现？</a:t>
            </a:r>
            <a:endParaRPr kumimoji="1" lang="zh-CN" altLang="en-US" dirty="0"/>
          </a:p>
        </p:txBody>
      </p:sp>
      <p:sp>
        <p:nvSpPr>
          <p:cNvPr id="3" name="Content Placeholder 2"/>
          <p:cNvSpPr>
            <a:spLocks noGrp="1"/>
          </p:cNvSpPr>
          <p:nvPr>
            <p:ph idx="1"/>
          </p:nvPr>
        </p:nvSpPr>
        <p:spPr/>
        <p:txBody>
          <a:bodyPr/>
          <a:lstStyle/>
          <a:p>
            <a:r>
              <a:rPr lang="zh-CN" altLang="en-US" dirty="0"/>
              <a:t>硬件组成</a:t>
            </a:r>
          </a:p>
          <a:p>
            <a:pPr lvl="1"/>
            <a:r>
              <a:rPr lang="en-US" altLang="zh-CN" dirty="0"/>
              <a:t>ALU</a:t>
            </a:r>
          </a:p>
          <a:p>
            <a:pPr lvl="1"/>
            <a:r>
              <a:rPr lang="en-US" altLang="zh-CN" dirty="0"/>
              <a:t>MEM</a:t>
            </a:r>
          </a:p>
          <a:p>
            <a:pPr lvl="1"/>
            <a:r>
              <a:rPr lang="en-US" altLang="zh-CN" dirty="0"/>
              <a:t>Register File</a:t>
            </a:r>
          </a:p>
          <a:p>
            <a:pPr lvl="1"/>
            <a:r>
              <a:rPr lang="en-US" altLang="zh-CN" dirty="0" err="1"/>
              <a:t>ADDer</a:t>
            </a:r>
            <a:endParaRPr lang="en-US" altLang="zh-CN" dirty="0"/>
          </a:p>
          <a:p>
            <a:pPr lvl="1"/>
            <a:r>
              <a:rPr lang="en-US" altLang="zh-CN" dirty="0"/>
              <a:t>PC</a:t>
            </a:r>
          </a:p>
          <a:p>
            <a:pPr lvl="1"/>
            <a:r>
              <a:rPr lang="en-US" altLang="zh-CN" dirty="0"/>
              <a:t>Mux</a:t>
            </a:r>
          </a:p>
          <a:p>
            <a:r>
              <a:rPr lang="zh-CN" altLang="en-US" dirty="0"/>
              <a:t>数据通路</a:t>
            </a:r>
          </a:p>
          <a:p>
            <a:pPr lvl="1"/>
            <a:r>
              <a:rPr lang="zh-CN" altLang="en-US" dirty="0"/>
              <a:t>如何实现指令的功能？</a:t>
            </a:r>
          </a:p>
          <a:p>
            <a:pPr lvl="1"/>
            <a:r>
              <a:rPr lang="zh-CN" altLang="en-US" dirty="0"/>
              <a:t>主要受寻址方式的影响</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46</a:t>
            </a:fld>
            <a:endParaRPr lang="zh-CN" altLang="en-US">
              <a:solidFill>
                <a:srgbClr val="1F497D"/>
              </a:solidFill>
            </a:endParaRPr>
          </a:p>
        </p:txBody>
      </p:sp>
    </p:spTree>
    <p:extLst>
      <p:ext uri="{BB962C8B-B14F-4D97-AF65-F5344CB8AC3E}">
        <p14:creationId xmlns:p14="http://schemas.microsoft.com/office/powerpoint/2010/main" val="17619855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zh-CN" altLang="en-US" dirty="0"/>
            </a:br>
            <a:br>
              <a:rPr lang="zh-CN" altLang="en-US" dirty="0"/>
            </a:br>
            <a:r>
              <a:rPr lang="zh-CN" altLang="en-US" dirty="0"/>
              <a:t>指令的执行过程与控制</a:t>
            </a:r>
            <a:endParaRPr kumimoji="1" lang="zh-CN" altLang="en-US" dirty="0"/>
          </a:p>
        </p:txBody>
      </p:sp>
      <p:sp>
        <p:nvSpPr>
          <p:cNvPr id="3" name="Content Placeholder 2"/>
          <p:cNvSpPr>
            <a:spLocks noGrp="1"/>
          </p:cNvSpPr>
          <p:nvPr>
            <p:ph idx="1"/>
          </p:nvPr>
        </p:nvSpPr>
        <p:spPr/>
        <p:txBody>
          <a:bodyPr/>
          <a:lstStyle/>
          <a:p>
            <a:r>
              <a:rPr lang="zh-CN" altLang="en-US" dirty="0"/>
              <a:t>冯</a:t>
            </a:r>
            <a:r>
              <a:rPr lang="en-US" altLang="zh-CN" b="1" dirty="0"/>
              <a:t>. </a:t>
            </a:r>
            <a:r>
              <a:rPr lang="zh-CN" altLang="en-US" dirty="0"/>
              <a:t>诺依曼结构的计算机，即存储程序计算机，设置内存，存放程序和数据，在程序运行之前存入。</a:t>
            </a:r>
          </a:p>
          <a:p>
            <a:r>
              <a:rPr lang="zh-CN" altLang="en-US" dirty="0"/>
              <a:t>执行程序：</a:t>
            </a:r>
          </a:p>
          <a:p>
            <a:pPr lvl="1"/>
            <a:r>
              <a:rPr lang="zh-CN" altLang="en-US" dirty="0"/>
              <a:t>正确从程序首地址开始；</a:t>
            </a:r>
          </a:p>
          <a:p>
            <a:pPr lvl="1"/>
            <a:r>
              <a:rPr lang="zh-CN" altLang="en-US" dirty="0"/>
              <a:t>正确分步地执行每一条指令，</a:t>
            </a:r>
          </a:p>
          <a:p>
            <a:pPr lvl="1"/>
            <a:r>
              <a:rPr lang="zh-CN" altLang="en-US" dirty="0"/>
              <a:t>还要形成下条待执行指令的地址；</a:t>
            </a:r>
          </a:p>
          <a:p>
            <a:pPr lvl="1"/>
            <a:r>
              <a:rPr lang="zh-CN" altLang="en-US" dirty="0"/>
              <a:t>并保证自动地连续执行指令，</a:t>
            </a:r>
          </a:p>
          <a:p>
            <a:pPr lvl="1"/>
            <a:r>
              <a:rPr lang="zh-CN" altLang="en-US" dirty="0"/>
              <a:t>直到结束程序的最后一条指令。</a:t>
            </a:r>
          </a:p>
          <a:p>
            <a:r>
              <a:rPr lang="zh-CN" altLang="en-US" dirty="0"/>
              <a:t>从主存储器读来一条指令，分析指令，按指令的功能要求完成执行过程，本条指令完成后自动开始下一条指令的执行过程，由硬件本身完成。</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47</a:t>
            </a:fld>
            <a:endParaRPr lang="zh-CN" altLang="en-US">
              <a:solidFill>
                <a:srgbClr val="1F497D"/>
              </a:solidFill>
            </a:endParaRPr>
          </a:p>
        </p:txBody>
      </p:sp>
    </p:spTree>
    <p:extLst>
      <p:ext uri="{BB962C8B-B14F-4D97-AF65-F5344CB8AC3E}">
        <p14:creationId xmlns:p14="http://schemas.microsoft.com/office/powerpoint/2010/main" val="11695147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zh-CN" altLang="en-US" dirty="0"/>
            </a:br>
            <a:br>
              <a:rPr lang="zh-CN" altLang="en-US" dirty="0"/>
            </a:br>
            <a:r>
              <a:rPr lang="zh-CN" altLang="en-US" dirty="0"/>
              <a:t>指令的执行步骤</a:t>
            </a:r>
            <a:endParaRPr kumimoji="1" lang="zh-CN" altLang="en-US" dirty="0"/>
          </a:p>
        </p:txBody>
      </p:sp>
      <p:sp>
        <p:nvSpPr>
          <p:cNvPr id="3" name="Content Placeholder 2"/>
          <p:cNvSpPr>
            <a:spLocks noGrp="1"/>
          </p:cNvSpPr>
          <p:nvPr>
            <p:ph idx="1"/>
          </p:nvPr>
        </p:nvSpPr>
        <p:spPr/>
        <p:txBody>
          <a:bodyPr/>
          <a:lstStyle/>
          <a:p>
            <a:r>
              <a:rPr lang="zh-CN" altLang="en-US" dirty="0"/>
              <a:t>当前的计算机系统中，流行的做法是把一条指令的执行过程划分为如下的</a:t>
            </a:r>
            <a:r>
              <a:rPr lang="en-US" altLang="zh-CN" dirty="0"/>
              <a:t>5 </a:t>
            </a:r>
            <a:r>
              <a:rPr lang="zh-CN" altLang="en-US" dirty="0"/>
              <a:t>个阶段，是由指令的功能和计算机硬件结构共同决定的，有内在的逻辑关系。</a:t>
            </a:r>
          </a:p>
          <a:p>
            <a:pPr lvl="1"/>
            <a:r>
              <a:rPr lang="zh-CN" altLang="en-US" dirty="0"/>
              <a:t>读取指令</a:t>
            </a:r>
            <a:r>
              <a:rPr lang="en-US" altLang="zh-CN" dirty="0"/>
              <a:t>(IF), </a:t>
            </a:r>
            <a:r>
              <a:rPr lang="zh-CN" altLang="en-US" dirty="0"/>
              <a:t>从存储器读来指令并形成下条指令地址</a:t>
            </a:r>
          </a:p>
          <a:p>
            <a:pPr lvl="1"/>
            <a:r>
              <a:rPr lang="zh-CN" altLang="en-US" dirty="0"/>
              <a:t>指令译码</a:t>
            </a:r>
            <a:r>
              <a:rPr lang="en-US" altLang="zh-CN" dirty="0"/>
              <a:t>(ID), </a:t>
            </a:r>
            <a:r>
              <a:rPr lang="zh-CN" altLang="en-US" dirty="0"/>
              <a:t>指令译码，读寄存器堆为</a:t>
            </a:r>
            <a:r>
              <a:rPr lang="en-US" altLang="zh-CN" dirty="0"/>
              <a:t>ALU</a:t>
            </a:r>
            <a:r>
              <a:rPr lang="zh-CN" altLang="en-US" dirty="0"/>
              <a:t>准备数据</a:t>
            </a:r>
          </a:p>
          <a:p>
            <a:pPr lvl="1"/>
            <a:r>
              <a:rPr lang="zh-CN" altLang="en-US" dirty="0"/>
              <a:t>执行运算</a:t>
            </a:r>
            <a:r>
              <a:rPr lang="en-US" altLang="zh-CN" dirty="0"/>
              <a:t>(EXE),ALU </a:t>
            </a:r>
            <a:r>
              <a:rPr lang="zh-CN" altLang="en-US" dirty="0"/>
              <a:t>执行数据运算或计算存储器地址</a:t>
            </a:r>
          </a:p>
          <a:p>
            <a:pPr lvl="1"/>
            <a:r>
              <a:rPr lang="zh-CN" altLang="en-US" dirty="0"/>
              <a:t>存储器读写</a:t>
            </a:r>
            <a:r>
              <a:rPr lang="en-US" altLang="zh-CN" dirty="0"/>
              <a:t>(MEM),</a:t>
            </a:r>
            <a:r>
              <a:rPr lang="zh-CN" altLang="en-US" dirty="0"/>
              <a:t>完成存储器的读操作或者写操作</a:t>
            </a:r>
          </a:p>
          <a:p>
            <a:pPr lvl="1"/>
            <a:r>
              <a:rPr lang="zh-CN" altLang="en-US" dirty="0"/>
              <a:t>写回</a:t>
            </a:r>
            <a:r>
              <a:rPr lang="en-US" altLang="zh-CN" dirty="0"/>
              <a:t>(WB), </a:t>
            </a:r>
            <a:r>
              <a:rPr lang="zh-CN" altLang="en-US" dirty="0"/>
              <a:t>写</a:t>
            </a:r>
            <a:r>
              <a:rPr lang="en-US" altLang="zh-CN" dirty="0"/>
              <a:t>ALU</a:t>
            </a:r>
            <a:r>
              <a:rPr lang="zh-CN" altLang="en-US" dirty="0"/>
              <a:t>的结果或存储器读出数据到寄存器堆</a:t>
            </a:r>
          </a:p>
          <a:p>
            <a:r>
              <a:rPr lang="zh-CN" altLang="en-US" dirty="0"/>
              <a:t>从如何为不同指令安排这几个阶段，几个阶段如何衔接考虑，大体有</a:t>
            </a:r>
            <a:r>
              <a:rPr lang="en-US" altLang="zh-CN" dirty="0"/>
              <a:t>3 </a:t>
            </a:r>
            <a:r>
              <a:rPr lang="zh-CN" altLang="en-US" dirty="0"/>
              <a:t>种可行方案，各自都对计算机的内部结构、部件设置及其控制方式有着不同要求。</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48</a:t>
            </a:fld>
            <a:endParaRPr lang="zh-CN" altLang="en-US">
              <a:solidFill>
                <a:srgbClr val="1F497D"/>
              </a:solidFill>
            </a:endParaRPr>
          </a:p>
        </p:txBody>
      </p:sp>
    </p:spTree>
    <p:extLst>
      <p:ext uri="{BB962C8B-B14F-4D97-AF65-F5344CB8AC3E}">
        <p14:creationId xmlns:p14="http://schemas.microsoft.com/office/powerpoint/2010/main" val="17530929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单周期</a:t>
            </a:r>
            <a:r>
              <a:rPr lang="en-US" altLang="zh-CN" dirty="0"/>
              <a:t>CPU</a:t>
            </a:r>
            <a:endParaRPr kumimoji="1" lang="zh-CN" altLang="en-US" dirty="0"/>
          </a:p>
        </p:txBody>
      </p:sp>
      <p:sp>
        <p:nvSpPr>
          <p:cNvPr id="3" name="Content Placeholder 2"/>
          <p:cNvSpPr>
            <a:spLocks noGrp="1"/>
          </p:cNvSpPr>
          <p:nvPr>
            <p:ph idx="1"/>
          </p:nvPr>
        </p:nvSpPr>
        <p:spPr>
          <a:xfrm>
            <a:off x="457200" y="1219200"/>
            <a:ext cx="8229600" cy="4586064"/>
          </a:xfrm>
        </p:spPr>
        <p:txBody>
          <a:bodyPr/>
          <a:lstStyle/>
          <a:p>
            <a:r>
              <a:rPr lang="zh-CN" altLang="en-US" sz="2000" dirty="0"/>
              <a:t>计算机一条指令的执行时间被称为</a:t>
            </a:r>
            <a:r>
              <a:rPr lang="zh-CN" altLang="en-US" sz="2000" dirty="0">
                <a:solidFill>
                  <a:srgbClr val="FF0000"/>
                </a:solidFill>
              </a:rPr>
              <a:t>指令周期</a:t>
            </a:r>
            <a:r>
              <a:rPr lang="zh-CN" altLang="en-US" sz="2000" dirty="0"/>
              <a:t>，一个</a:t>
            </a:r>
            <a:r>
              <a:rPr lang="en-US" altLang="zh-CN" sz="2000" dirty="0"/>
              <a:t>CPU</a:t>
            </a:r>
            <a:r>
              <a:rPr lang="zh-CN" altLang="en-US" sz="2000" dirty="0"/>
              <a:t>时钟时间被称为</a:t>
            </a:r>
            <a:r>
              <a:rPr lang="en-US" altLang="zh-CN" sz="2000" dirty="0">
                <a:solidFill>
                  <a:srgbClr val="FF0000"/>
                </a:solidFill>
              </a:rPr>
              <a:t>CPU</a:t>
            </a:r>
            <a:r>
              <a:rPr lang="zh-CN" altLang="en-US" sz="2000" dirty="0">
                <a:solidFill>
                  <a:srgbClr val="FF0000"/>
                </a:solidFill>
              </a:rPr>
              <a:t>周期</a:t>
            </a:r>
            <a:r>
              <a:rPr lang="en-US" altLang="zh-CN" sz="2000" dirty="0"/>
              <a:t>(</a:t>
            </a:r>
            <a:r>
              <a:rPr lang="zh-CN" altLang="en-US" sz="2000" dirty="0"/>
              <a:t>在某些计算机中，还可再把一个</a:t>
            </a:r>
            <a:r>
              <a:rPr lang="en-US" altLang="zh-CN" sz="2000" dirty="0"/>
              <a:t>CPU</a:t>
            </a:r>
            <a:r>
              <a:rPr lang="zh-CN" altLang="en-US" sz="2000" dirty="0"/>
              <a:t>周期区分为几个更小的步骤，称其为节拍</a:t>
            </a:r>
            <a:r>
              <a:rPr lang="en-US" altLang="zh-CN" sz="2000" dirty="0"/>
              <a:t>)</a:t>
            </a:r>
            <a:r>
              <a:rPr lang="zh-CN" altLang="en-US" sz="2000" dirty="0"/>
              <a:t>。执行</a:t>
            </a:r>
            <a:r>
              <a:rPr lang="zh-CN" altLang="en-US" sz="2000" dirty="0">
                <a:solidFill>
                  <a:srgbClr val="00B0F0"/>
                </a:solidFill>
              </a:rPr>
              <a:t>每条指令平均使用的</a:t>
            </a:r>
            <a:r>
              <a:rPr lang="en-US" altLang="zh-CN" sz="2000" dirty="0">
                <a:solidFill>
                  <a:srgbClr val="FF0000"/>
                </a:solidFill>
              </a:rPr>
              <a:t>CPU</a:t>
            </a:r>
            <a:r>
              <a:rPr lang="zh-CN" altLang="en-US" sz="2000" dirty="0">
                <a:solidFill>
                  <a:srgbClr val="FF0000"/>
                </a:solidFill>
              </a:rPr>
              <a:t>周期个数</a:t>
            </a:r>
            <a:r>
              <a:rPr lang="zh-CN" altLang="en-US" sz="2000" dirty="0"/>
              <a:t>被称为</a:t>
            </a:r>
            <a:r>
              <a:rPr lang="en-US" altLang="zh-CN" sz="2000" dirty="0">
                <a:solidFill>
                  <a:srgbClr val="FF0000"/>
                </a:solidFill>
              </a:rPr>
              <a:t>CPI</a:t>
            </a:r>
          </a:p>
          <a:p>
            <a:r>
              <a:rPr lang="zh-CN" altLang="en-US" sz="2000" dirty="0"/>
              <a:t>全部指令都选用</a:t>
            </a:r>
            <a:r>
              <a:rPr lang="zh-CN" altLang="en-US" sz="2000" dirty="0">
                <a:solidFill>
                  <a:srgbClr val="00B0F0"/>
                </a:solidFill>
              </a:rPr>
              <a:t>一个</a:t>
            </a:r>
            <a:r>
              <a:rPr lang="en-US" altLang="zh-CN" sz="2000" dirty="0">
                <a:solidFill>
                  <a:srgbClr val="00B0F0"/>
                </a:solidFill>
              </a:rPr>
              <a:t>CPU</a:t>
            </a:r>
            <a:r>
              <a:rPr lang="zh-CN" altLang="en-US" sz="2000" dirty="0">
                <a:solidFill>
                  <a:srgbClr val="00B0F0"/>
                </a:solidFill>
              </a:rPr>
              <a:t>周期</a:t>
            </a:r>
            <a:r>
              <a:rPr lang="zh-CN" altLang="en-US" sz="2000" dirty="0"/>
              <a:t>完成的系统被称为</a:t>
            </a:r>
            <a:r>
              <a:rPr lang="zh-CN" altLang="en-US" sz="2000" dirty="0">
                <a:solidFill>
                  <a:srgbClr val="FF0000"/>
                </a:solidFill>
              </a:rPr>
              <a:t>单周期</a:t>
            </a:r>
            <a:r>
              <a:rPr lang="en-US" altLang="zh-CN" sz="2000" dirty="0">
                <a:solidFill>
                  <a:srgbClr val="FF0000"/>
                </a:solidFill>
              </a:rPr>
              <a:t>CPU</a:t>
            </a:r>
            <a:r>
              <a:rPr lang="zh-CN" altLang="en-US" sz="2000" dirty="0"/>
              <a:t>，指令串行执行，前一条指令结束后才启动下条指令。每条指令都用</a:t>
            </a:r>
            <a:r>
              <a:rPr lang="en-US" altLang="zh-CN" sz="2000" dirty="0"/>
              <a:t>5</a:t>
            </a:r>
            <a:r>
              <a:rPr lang="zh-CN" altLang="en-US" sz="2000" dirty="0"/>
              <a:t>个步骤的时间完成，控制各部件运行的信号在整个指令周期不变化。</a:t>
            </a:r>
            <a:r>
              <a:rPr lang="zh-CN" altLang="en-US" sz="2000" dirty="0">
                <a:solidFill>
                  <a:srgbClr val="FF0000"/>
                </a:solidFill>
              </a:rPr>
              <a:t>单周期</a:t>
            </a:r>
            <a:r>
              <a:rPr lang="en-US" altLang="zh-CN" sz="2000" dirty="0">
                <a:solidFill>
                  <a:srgbClr val="FF0000"/>
                </a:solidFill>
              </a:rPr>
              <a:t>CPU </a:t>
            </a:r>
            <a:r>
              <a:rPr lang="zh-CN" altLang="en-US" sz="2000" dirty="0"/>
              <a:t>用于早期计算机，系统性能和资源利用率很低，相对当前技术变得</a:t>
            </a:r>
            <a:r>
              <a:rPr lang="zh-CN" altLang="en-US" sz="2000" dirty="0">
                <a:solidFill>
                  <a:srgbClr val="FF0000"/>
                </a:solidFill>
              </a:rPr>
              <a:t>不再实用</a:t>
            </a:r>
            <a:r>
              <a:rPr lang="zh-CN" altLang="en-US" sz="2000" dirty="0"/>
              <a:t>。</a:t>
            </a:r>
          </a:p>
          <a:p>
            <a:endParaRPr kumimoji="1" lang="zh-CN" altLang="en-US" sz="20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49</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599555" y="4631770"/>
            <a:ext cx="6145634" cy="1173494"/>
          </a:xfrm>
          <a:prstGeom prst="rect">
            <a:avLst/>
          </a:prstGeom>
        </p:spPr>
      </p:pic>
    </p:spTree>
    <p:extLst>
      <p:ext uri="{BB962C8B-B14F-4D97-AF65-F5344CB8AC3E}">
        <p14:creationId xmlns:p14="http://schemas.microsoft.com/office/powerpoint/2010/main" val="487211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E8AB-217B-7647-BB0A-A71BAD05722F}"/>
              </a:ext>
            </a:extLst>
          </p:cNvPr>
          <p:cNvSpPr>
            <a:spLocks noGrp="1"/>
          </p:cNvSpPr>
          <p:nvPr>
            <p:ph type="title"/>
          </p:nvPr>
        </p:nvSpPr>
        <p:spPr/>
        <p:txBody>
          <a:bodyPr/>
          <a:lstStyle/>
          <a:p>
            <a:r>
              <a:rPr lang="en-US" dirty="0"/>
              <a:t>R</a:t>
            </a:r>
            <a:r>
              <a:rPr lang="zh-CN" altLang="en-US" dirty="0"/>
              <a:t>类型指令</a:t>
            </a:r>
            <a:endParaRPr lang="en-US" dirty="0"/>
          </a:p>
        </p:txBody>
      </p:sp>
      <p:sp>
        <p:nvSpPr>
          <p:cNvPr id="4" name="Google Shape;329;p38">
            <a:extLst>
              <a:ext uri="{FF2B5EF4-FFF2-40B4-BE49-F238E27FC236}">
                <a16:creationId xmlns:a16="http://schemas.microsoft.com/office/drawing/2014/main" id="{6C4BD2E9-1781-E14A-B506-F26B1D13DF20}"/>
              </a:ext>
            </a:extLst>
          </p:cNvPr>
          <p:cNvSpPr txBox="1">
            <a:spLocks/>
          </p:cNvSpPr>
          <p:nvPr/>
        </p:nvSpPr>
        <p:spPr>
          <a:xfrm>
            <a:off x="537875" y="2512354"/>
            <a:ext cx="8148900" cy="342300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rgbClr val="FF0000"/>
              </a:buClr>
              <a:buSzPts val="2960"/>
              <a:buFont typeface="Arial"/>
              <a:buChar char="•"/>
            </a:pPr>
            <a:r>
              <a:rPr lang="en-US" sz="2960" dirty="0">
                <a:solidFill>
                  <a:srgbClr val="FF0000"/>
                </a:solidFill>
                <a:latin typeface="Courier New"/>
                <a:ea typeface="Courier New"/>
                <a:cs typeface="Courier New"/>
                <a:sym typeface="Courier New"/>
              </a:rPr>
              <a:t>opcode</a:t>
            </a:r>
            <a:r>
              <a:rPr lang="en-US" sz="2960" dirty="0">
                <a:solidFill>
                  <a:schemeClr val="dk1"/>
                </a:solidFill>
                <a:latin typeface="Calibri"/>
                <a:ea typeface="Calibri"/>
                <a:cs typeface="Calibri"/>
                <a:sym typeface="Calibri"/>
              </a:rPr>
              <a:t> (6):  </a:t>
            </a:r>
            <a:r>
              <a:rPr lang="en-US" sz="2960" dirty="0" err="1">
                <a:solidFill>
                  <a:schemeClr val="dk1"/>
                </a:solidFill>
                <a:latin typeface="Calibri"/>
                <a:ea typeface="Calibri"/>
                <a:cs typeface="Calibri"/>
                <a:sym typeface="Calibri"/>
              </a:rPr>
              <a:t>操作码</a:t>
            </a:r>
            <a:r>
              <a:rPr lang="zh-CN" altLang="en-US" sz="2960" dirty="0">
                <a:solidFill>
                  <a:schemeClr val="dk1"/>
                </a:solidFill>
                <a:latin typeface="Calibri"/>
                <a:ea typeface="Calibri"/>
                <a:cs typeface="Calibri"/>
                <a:sym typeface="Calibri"/>
              </a:rPr>
              <a:t>，但未指明确切操作</a:t>
            </a:r>
            <a:endParaRPr lang="en-US" dirty="0"/>
          </a:p>
          <a:p>
            <a:pPr marL="742950" lvl="1" indent="-285750">
              <a:spcBef>
                <a:spcPts val="592"/>
              </a:spcBef>
              <a:buClr>
                <a:schemeClr val="dk1"/>
              </a:buClr>
              <a:buSzPts val="2960"/>
              <a:buFont typeface="Arial"/>
              <a:buChar char="–"/>
            </a:pPr>
            <a:r>
              <a:rPr lang="en-US" sz="2960" dirty="0" err="1">
                <a:solidFill>
                  <a:schemeClr val="dk1"/>
                </a:solidFill>
                <a:latin typeface="Calibri"/>
                <a:ea typeface="Calibri"/>
                <a:cs typeface="Calibri"/>
                <a:sym typeface="Calibri"/>
              </a:rPr>
              <a:t>R类型指令操作码都为</a:t>
            </a:r>
            <a:r>
              <a:rPr lang="en-US" sz="2960" dirty="0">
                <a:solidFill>
                  <a:schemeClr val="dk1"/>
                </a:solidFill>
                <a:latin typeface="Calibri"/>
                <a:ea typeface="Calibri"/>
                <a:cs typeface="Calibri"/>
                <a:sym typeface="Calibri"/>
              </a:rPr>
              <a:t> 0b000000</a:t>
            </a:r>
            <a:endParaRPr lang="en-US" dirty="0"/>
          </a:p>
          <a:p>
            <a:pPr marL="342900" indent="-342900">
              <a:spcBef>
                <a:spcPts val="592"/>
              </a:spcBef>
              <a:buClr>
                <a:srgbClr val="FF0000"/>
              </a:buClr>
              <a:buSzPts val="2960"/>
              <a:buFont typeface="Arial"/>
              <a:buChar char="•"/>
            </a:pPr>
            <a:r>
              <a:rPr lang="en-US" sz="2960" dirty="0" err="1">
                <a:solidFill>
                  <a:srgbClr val="FF0000"/>
                </a:solidFill>
                <a:latin typeface="Courier New"/>
                <a:ea typeface="Courier New"/>
                <a:cs typeface="Courier New"/>
                <a:sym typeface="Courier New"/>
              </a:rPr>
              <a:t>funct</a:t>
            </a:r>
            <a:r>
              <a:rPr lang="en-US" sz="2960" dirty="0">
                <a:solidFill>
                  <a:schemeClr val="dk1"/>
                </a:solidFill>
                <a:latin typeface="Calibri"/>
                <a:ea typeface="Calibri"/>
                <a:cs typeface="Calibri"/>
                <a:sym typeface="Calibri"/>
              </a:rPr>
              <a:t> (6):  </a:t>
            </a:r>
            <a:r>
              <a:rPr lang="en-US" sz="2960" dirty="0" err="1">
                <a:solidFill>
                  <a:schemeClr val="dk1"/>
                </a:solidFill>
                <a:latin typeface="Calibri"/>
                <a:ea typeface="Calibri"/>
                <a:cs typeface="Calibri"/>
                <a:sym typeface="Calibri"/>
              </a:rPr>
              <a:t>与操作码</a:t>
            </a:r>
            <a:r>
              <a:rPr lang="en-US" sz="2960" dirty="0">
                <a:solidFill>
                  <a:schemeClr val="dk1"/>
                </a:solidFill>
                <a:latin typeface="Calibri"/>
                <a:ea typeface="Calibri"/>
                <a:cs typeface="Calibri"/>
                <a:sym typeface="Calibri"/>
              </a:rPr>
              <a:t> </a:t>
            </a:r>
            <a:r>
              <a:rPr lang="en-US" sz="2775" dirty="0" err="1">
                <a:solidFill>
                  <a:schemeClr val="dk1"/>
                </a:solidFill>
                <a:latin typeface="Courier New"/>
                <a:ea typeface="Courier New"/>
                <a:cs typeface="Courier New"/>
                <a:sym typeface="Courier New"/>
              </a:rPr>
              <a:t>opcode一起指定了指令的具体功能</a:t>
            </a:r>
            <a:endParaRPr lang="en-US" dirty="0"/>
          </a:p>
          <a:p>
            <a:pPr marL="342900" indent="-342900">
              <a:spcBef>
                <a:spcPts val="2400"/>
              </a:spcBef>
              <a:buClr>
                <a:schemeClr val="dk1"/>
              </a:buClr>
              <a:buSzPts val="2960"/>
              <a:buFont typeface="Arial"/>
              <a:buChar char="•"/>
            </a:pPr>
            <a:r>
              <a:rPr lang="en-US" sz="2960" dirty="0" err="1">
                <a:solidFill>
                  <a:schemeClr val="dk1"/>
                </a:solidFill>
                <a:latin typeface="Calibri"/>
                <a:ea typeface="Calibri"/>
                <a:cs typeface="Calibri"/>
                <a:sym typeface="Calibri"/>
              </a:rPr>
              <a:t>计算一下能够编码多少</a:t>
            </a:r>
            <a:r>
              <a:rPr lang="en-US" altLang="zh-CN" sz="2960" dirty="0" err="1">
                <a:solidFill>
                  <a:schemeClr val="dk1"/>
                </a:solidFill>
                <a:latin typeface="Calibri"/>
                <a:ea typeface="Calibri"/>
                <a:cs typeface="Calibri"/>
                <a:sym typeface="Calibri"/>
              </a:rPr>
              <a:t>R</a:t>
            </a:r>
            <a:r>
              <a:rPr lang="zh-CN" altLang="en-US" sz="2960" dirty="0">
                <a:solidFill>
                  <a:schemeClr val="dk1"/>
                </a:solidFill>
                <a:latin typeface="Calibri"/>
                <a:ea typeface="Calibri"/>
                <a:cs typeface="Calibri"/>
                <a:sym typeface="Calibri"/>
              </a:rPr>
              <a:t>类型指令功能？</a:t>
            </a:r>
            <a:endParaRPr lang="en-US" dirty="0"/>
          </a:p>
          <a:p>
            <a:pPr marL="742950" lvl="1" indent="-285750">
              <a:spcBef>
                <a:spcPts val="518"/>
              </a:spcBef>
              <a:buClr>
                <a:schemeClr val="dk1"/>
              </a:buClr>
              <a:buSzPts val="2590"/>
              <a:buFont typeface="Arial"/>
              <a:buChar char="–"/>
            </a:pPr>
            <a:r>
              <a:rPr lang="en-US" sz="2590" dirty="0">
                <a:solidFill>
                  <a:schemeClr val="dk1"/>
                </a:solidFill>
                <a:latin typeface="Courier New"/>
                <a:ea typeface="Courier New"/>
                <a:cs typeface="Courier New"/>
                <a:sym typeface="Courier New"/>
              </a:rPr>
              <a:t>opcode</a:t>
            </a:r>
            <a:r>
              <a:rPr lang="en-US" sz="2590" dirty="0">
                <a:solidFill>
                  <a:schemeClr val="dk1"/>
                </a:solidFill>
                <a:latin typeface="Calibri"/>
                <a:ea typeface="Calibri"/>
                <a:cs typeface="Calibri"/>
                <a:sym typeface="Calibri"/>
              </a:rPr>
              <a:t> </a:t>
            </a:r>
            <a:r>
              <a:rPr lang="en-US" sz="2590" dirty="0" err="1">
                <a:solidFill>
                  <a:schemeClr val="dk1"/>
                </a:solidFill>
                <a:latin typeface="Calibri"/>
                <a:ea typeface="Calibri"/>
                <a:cs typeface="Calibri"/>
                <a:sym typeface="Calibri"/>
              </a:rPr>
              <a:t>是固定的</a:t>
            </a:r>
            <a:r>
              <a:rPr lang="en-US" sz="2590" dirty="0">
                <a:solidFill>
                  <a:schemeClr val="dk1"/>
                </a:solidFill>
                <a:latin typeface="Calibri"/>
                <a:ea typeface="Calibri"/>
                <a:cs typeface="Calibri"/>
                <a:sym typeface="Calibri"/>
              </a:rPr>
              <a:t>, </a:t>
            </a:r>
            <a:r>
              <a:rPr lang="en-US" sz="2590" dirty="0" err="1">
                <a:solidFill>
                  <a:schemeClr val="dk1"/>
                </a:solidFill>
                <a:latin typeface="Calibri"/>
                <a:ea typeface="Calibri"/>
                <a:cs typeface="Calibri"/>
                <a:sym typeface="Calibri"/>
              </a:rPr>
              <a:t>依据</a:t>
            </a:r>
            <a:r>
              <a:rPr lang="en-US" sz="2590" dirty="0">
                <a:solidFill>
                  <a:schemeClr val="dk1"/>
                </a:solidFill>
                <a:latin typeface="Calibri"/>
                <a:ea typeface="Calibri"/>
                <a:cs typeface="Calibri"/>
                <a:sym typeface="Calibri"/>
              </a:rPr>
              <a:t> </a:t>
            </a:r>
            <a:r>
              <a:rPr lang="en-US" sz="2590" dirty="0" err="1">
                <a:solidFill>
                  <a:schemeClr val="dk1"/>
                </a:solidFill>
                <a:latin typeface="Calibri"/>
                <a:ea typeface="Calibri"/>
                <a:cs typeface="Calibri"/>
                <a:sym typeface="Calibri"/>
              </a:rPr>
              <a:t>funct</a:t>
            </a:r>
            <a:r>
              <a:rPr lang="en-US" sz="2590" dirty="0">
                <a:solidFill>
                  <a:schemeClr val="dk1"/>
                </a:solidFill>
                <a:latin typeface="Calibri"/>
                <a:ea typeface="Calibri"/>
                <a:cs typeface="Calibri"/>
                <a:sym typeface="Calibri"/>
              </a:rPr>
              <a:t>: 2</a:t>
            </a:r>
            <a:r>
              <a:rPr lang="en-US" sz="2590" baseline="30000" dirty="0">
                <a:solidFill>
                  <a:schemeClr val="dk1"/>
                </a:solidFill>
                <a:latin typeface="Calibri"/>
                <a:ea typeface="Calibri"/>
                <a:cs typeface="Calibri"/>
                <a:sym typeface="Calibri"/>
              </a:rPr>
              <a:t>6</a:t>
            </a:r>
            <a:r>
              <a:rPr lang="en-US" sz="2590" dirty="0">
                <a:solidFill>
                  <a:schemeClr val="dk1"/>
                </a:solidFill>
                <a:latin typeface="Calibri"/>
                <a:ea typeface="Calibri"/>
                <a:cs typeface="Calibri"/>
                <a:sym typeface="Calibri"/>
              </a:rPr>
              <a:t> = 64</a:t>
            </a:r>
            <a:endParaRPr lang="en-US" dirty="0"/>
          </a:p>
        </p:txBody>
      </p:sp>
      <p:grpSp>
        <p:nvGrpSpPr>
          <p:cNvPr id="5" name="Google Shape;331;p38">
            <a:extLst>
              <a:ext uri="{FF2B5EF4-FFF2-40B4-BE49-F238E27FC236}">
                <a16:creationId xmlns:a16="http://schemas.microsoft.com/office/drawing/2014/main" id="{2357FB8C-AA21-B247-A556-7AAC14BA7083}"/>
              </a:ext>
            </a:extLst>
          </p:cNvPr>
          <p:cNvGrpSpPr/>
          <p:nvPr/>
        </p:nvGrpSpPr>
        <p:grpSpPr>
          <a:xfrm>
            <a:off x="351069" y="1488919"/>
            <a:ext cx="8349858" cy="822960"/>
            <a:chOff x="351069" y="3383280"/>
            <a:chExt cx="8349858" cy="822960"/>
          </a:xfrm>
        </p:grpSpPr>
        <p:grpSp>
          <p:nvGrpSpPr>
            <p:cNvPr id="6" name="Google Shape;332;p38">
              <a:extLst>
                <a:ext uri="{FF2B5EF4-FFF2-40B4-BE49-F238E27FC236}">
                  <a16:creationId xmlns:a16="http://schemas.microsoft.com/office/drawing/2014/main" id="{E354187A-B6A9-7A49-82FB-8F901FE7ADDA}"/>
                </a:ext>
              </a:extLst>
            </p:cNvPr>
            <p:cNvGrpSpPr/>
            <p:nvPr/>
          </p:nvGrpSpPr>
          <p:grpSpPr>
            <a:xfrm>
              <a:off x="621792" y="3749040"/>
              <a:ext cx="7900488" cy="457200"/>
              <a:chOff x="457200" y="4572000"/>
              <a:chExt cx="7900488" cy="457200"/>
            </a:xfrm>
          </p:grpSpPr>
          <p:sp>
            <p:nvSpPr>
              <p:cNvPr id="9" name="Google Shape;333;p38">
                <a:extLst>
                  <a:ext uri="{FF2B5EF4-FFF2-40B4-BE49-F238E27FC236}">
                    <a16:creationId xmlns:a16="http://schemas.microsoft.com/office/drawing/2014/main" id="{4B2F2F5B-A0C1-6644-92A4-F302A65F9169}"/>
                  </a:ext>
                </a:extLst>
              </p:cNvPr>
              <p:cNvSpPr/>
              <p:nvPr/>
            </p:nvSpPr>
            <p:spPr>
              <a:xfrm>
                <a:off x="457200"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0" name="Google Shape;334;p38">
                <a:extLst>
                  <a:ext uri="{FF2B5EF4-FFF2-40B4-BE49-F238E27FC236}">
                    <a16:creationId xmlns:a16="http://schemas.microsoft.com/office/drawing/2014/main" id="{DFCFFA97-B1D0-094C-9336-E9DD0EC34EF8}"/>
                  </a:ext>
                </a:extLst>
              </p:cNvPr>
              <p:cNvSpPr/>
              <p:nvPr/>
            </p:nvSpPr>
            <p:spPr>
              <a:xfrm>
                <a:off x="6876288"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funct</a:t>
                </a:r>
                <a:endParaRPr sz="2800">
                  <a:solidFill>
                    <a:schemeClr val="dk1"/>
                  </a:solidFill>
                  <a:latin typeface="Courier New"/>
                  <a:ea typeface="Courier New"/>
                  <a:cs typeface="Courier New"/>
                  <a:sym typeface="Courier New"/>
                </a:endParaRPr>
              </a:p>
            </p:txBody>
          </p:sp>
          <p:sp>
            <p:nvSpPr>
              <p:cNvPr id="11" name="Google Shape;335;p38">
                <a:extLst>
                  <a:ext uri="{FF2B5EF4-FFF2-40B4-BE49-F238E27FC236}">
                    <a16:creationId xmlns:a16="http://schemas.microsoft.com/office/drawing/2014/main" id="{9B1B1CF2-AF87-EC43-A303-B5623BD1DF0F}"/>
                  </a:ext>
                </a:extLst>
              </p:cNvPr>
              <p:cNvSpPr/>
              <p:nvPr/>
            </p:nvSpPr>
            <p:spPr>
              <a:xfrm>
                <a:off x="193852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12" name="Google Shape;336;p38">
                <a:extLst>
                  <a:ext uri="{FF2B5EF4-FFF2-40B4-BE49-F238E27FC236}">
                    <a16:creationId xmlns:a16="http://schemas.microsoft.com/office/drawing/2014/main" id="{BDD0BF14-DD8F-234F-BF46-1565330705E0}"/>
                  </a:ext>
                </a:extLst>
              </p:cNvPr>
              <p:cNvSpPr/>
              <p:nvPr/>
            </p:nvSpPr>
            <p:spPr>
              <a:xfrm>
                <a:off x="317296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13" name="Google Shape;337;p38">
                <a:extLst>
                  <a:ext uri="{FF2B5EF4-FFF2-40B4-BE49-F238E27FC236}">
                    <a16:creationId xmlns:a16="http://schemas.microsoft.com/office/drawing/2014/main" id="{96958A4C-C203-7B42-9D46-59ADC84E73EB}"/>
                  </a:ext>
                </a:extLst>
              </p:cNvPr>
              <p:cNvSpPr/>
              <p:nvPr/>
            </p:nvSpPr>
            <p:spPr>
              <a:xfrm>
                <a:off x="440740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rd</a:t>
                </a:r>
                <a:endParaRPr sz="2800">
                  <a:solidFill>
                    <a:schemeClr val="dk1"/>
                  </a:solidFill>
                  <a:latin typeface="Courier New"/>
                  <a:ea typeface="Courier New"/>
                  <a:cs typeface="Courier New"/>
                  <a:sym typeface="Courier New"/>
                </a:endParaRPr>
              </a:p>
            </p:txBody>
          </p:sp>
          <p:sp>
            <p:nvSpPr>
              <p:cNvPr id="14" name="Google Shape;338;p38">
                <a:extLst>
                  <a:ext uri="{FF2B5EF4-FFF2-40B4-BE49-F238E27FC236}">
                    <a16:creationId xmlns:a16="http://schemas.microsoft.com/office/drawing/2014/main" id="{8A904187-B47B-874F-B0A8-1F4404B1016B}"/>
                  </a:ext>
                </a:extLst>
              </p:cNvPr>
              <p:cNvSpPr/>
              <p:nvPr/>
            </p:nvSpPr>
            <p:spPr>
              <a:xfrm>
                <a:off x="564184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shamt</a:t>
                </a:r>
                <a:endParaRPr sz="2800">
                  <a:solidFill>
                    <a:schemeClr val="dk1"/>
                  </a:solidFill>
                  <a:latin typeface="Courier New"/>
                  <a:ea typeface="Courier New"/>
                  <a:cs typeface="Courier New"/>
                  <a:sym typeface="Courier New"/>
                </a:endParaRPr>
              </a:p>
            </p:txBody>
          </p:sp>
        </p:grpSp>
        <p:sp>
          <p:nvSpPr>
            <p:cNvPr id="7" name="Google Shape;339;p38">
              <a:extLst>
                <a:ext uri="{FF2B5EF4-FFF2-40B4-BE49-F238E27FC236}">
                  <a16:creationId xmlns:a16="http://schemas.microsoft.com/office/drawing/2014/main" id="{CB41D3FE-DF17-7149-9995-5C3EBC8F1C7A}"/>
                </a:ext>
              </a:extLst>
            </p:cNvPr>
            <p:cNvSpPr txBox="1"/>
            <p:nvPr/>
          </p:nvSpPr>
          <p:spPr>
            <a:xfrm>
              <a:off x="351069" y="3383280"/>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8" name="Google Shape;340;p38">
              <a:extLst>
                <a:ext uri="{FF2B5EF4-FFF2-40B4-BE49-F238E27FC236}">
                  <a16:creationId xmlns:a16="http://schemas.microsoft.com/office/drawing/2014/main" id="{6CC1F4C5-65B3-1C49-AF25-6044D877CA6C}"/>
                </a:ext>
              </a:extLst>
            </p:cNvPr>
            <p:cNvSpPr txBox="1"/>
            <p:nvPr/>
          </p:nvSpPr>
          <p:spPr>
            <a:xfrm>
              <a:off x="8331927" y="33832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Tree>
    <p:extLst>
      <p:ext uri="{BB962C8B-B14F-4D97-AF65-F5344CB8AC3E}">
        <p14:creationId xmlns:p14="http://schemas.microsoft.com/office/powerpoint/2010/main" val="1618197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单周期</a:t>
            </a:r>
            <a:r>
              <a:rPr lang="en-US" altLang="zh-CN" dirty="0"/>
              <a:t>CPU</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50</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731756" y="1268760"/>
            <a:ext cx="5680487" cy="3690080"/>
          </a:xfrm>
          <a:prstGeom prst="rect">
            <a:avLst/>
          </a:prstGeom>
        </p:spPr>
      </p:pic>
      <p:pic>
        <p:nvPicPr>
          <p:cNvPr id="6" name="Picture 5"/>
          <p:cNvPicPr>
            <a:picLocks noChangeAspect="1"/>
          </p:cNvPicPr>
          <p:nvPr/>
        </p:nvPicPr>
        <p:blipFill>
          <a:blip r:embed="rId3"/>
          <a:stretch>
            <a:fillRect/>
          </a:stretch>
        </p:blipFill>
        <p:spPr>
          <a:xfrm>
            <a:off x="1949689" y="5016428"/>
            <a:ext cx="5491650" cy="1339922"/>
          </a:xfrm>
          <a:prstGeom prst="rect">
            <a:avLst/>
          </a:prstGeom>
        </p:spPr>
      </p:pic>
    </p:spTree>
    <p:extLst>
      <p:ext uri="{BB962C8B-B14F-4D97-AF65-F5344CB8AC3E}">
        <p14:creationId xmlns:p14="http://schemas.microsoft.com/office/powerpoint/2010/main" val="11474821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多周期</a:t>
            </a:r>
            <a:r>
              <a:rPr lang="en-US" altLang="zh-CN" dirty="0"/>
              <a:t>CPU</a:t>
            </a:r>
            <a:endParaRPr kumimoji="1" lang="zh-CN" altLang="en-US" dirty="0"/>
          </a:p>
        </p:txBody>
      </p:sp>
      <p:sp>
        <p:nvSpPr>
          <p:cNvPr id="3" name="Content Placeholder 2"/>
          <p:cNvSpPr>
            <a:spLocks noGrp="1"/>
          </p:cNvSpPr>
          <p:nvPr>
            <p:ph idx="1"/>
          </p:nvPr>
        </p:nvSpPr>
        <p:spPr>
          <a:xfrm>
            <a:off x="457200" y="1219200"/>
            <a:ext cx="8229600" cy="3145904"/>
          </a:xfrm>
        </p:spPr>
        <p:txBody>
          <a:bodyPr/>
          <a:lstStyle/>
          <a:p>
            <a:r>
              <a:rPr lang="zh-CN" altLang="en-US" dirty="0"/>
              <a:t>计算机一条指令的执行时间被称为指令周期，一个</a:t>
            </a:r>
            <a:r>
              <a:rPr lang="en-US" altLang="zh-CN" dirty="0"/>
              <a:t>CPU</a:t>
            </a:r>
            <a:r>
              <a:rPr lang="zh-CN" altLang="en-US" dirty="0"/>
              <a:t>时钟时间被称为</a:t>
            </a:r>
            <a:r>
              <a:rPr lang="en-US" altLang="zh-CN" dirty="0"/>
              <a:t>CPU</a:t>
            </a:r>
            <a:r>
              <a:rPr lang="zh-CN" altLang="en-US" dirty="0"/>
              <a:t>周期。</a:t>
            </a:r>
          </a:p>
          <a:p>
            <a:r>
              <a:rPr lang="zh-CN" altLang="en-US" dirty="0"/>
              <a:t>依据不同指令各自的功能需求为其选择不等的执行步骤的系统被称为多周期</a:t>
            </a:r>
            <a:r>
              <a:rPr lang="en-US" altLang="zh-CN" dirty="0"/>
              <a:t>CPU</a:t>
            </a:r>
            <a:r>
              <a:rPr lang="zh-CN" altLang="en-US" dirty="0"/>
              <a:t>，控制各部件运行的控制信号随着指令执行步骤改变，系统性能和资源利用率更高。相邻指令可以完全串行执行，也可能部分时间重叠，多周期</a:t>
            </a:r>
            <a:r>
              <a:rPr lang="en-US" altLang="zh-CN" dirty="0"/>
              <a:t>CPU</a:t>
            </a:r>
            <a:r>
              <a:rPr lang="zh-CN" altLang="en-US" dirty="0"/>
              <a:t>（相比单周期</a:t>
            </a:r>
            <a:r>
              <a:rPr lang="en-US" altLang="zh-CN" dirty="0"/>
              <a:t>CPU</a:t>
            </a:r>
            <a:r>
              <a:rPr lang="zh-CN" altLang="en-US" dirty="0"/>
              <a:t>）更实用。</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51</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043608" y="4221088"/>
            <a:ext cx="7308304" cy="1796189"/>
          </a:xfrm>
          <a:prstGeom prst="rect">
            <a:avLst/>
          </a:prstGeom>
        </p:spPr>
      </p:pic>
    </p:spTree>
    <p:extLst>
      <p:ext uri="{BB962C8B-B14F-4D97-AF65-F5344CB8AC3E}">
        <p14:creationId xmlns:p14="http://schemas.microsoft.com/office/powerpoint/2010/main" val="6838269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多周期</a:t>
            </a:r>
            <a:r>
              <a:rPr lang="en-US" altLang="zh-CN" dirty="0"/>
              <a:t>CPU</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52</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2267744" y="1219200"/>
            <a:ext cx="4896544" cy="3180826"/>
          </a:xfrm>
          <a:prstGeom prst="rect">
            <a:avLst/>
          </a:prstGeom>
        </p:spPr>
      </p:pic>
      <p:sp>
        <p:nvSpPr>
          <p:cNvPr id="6" name="TextBox 5"/>
          <p:cNvSpPr txBox="1"/>
          <p:nvPr/>
        </p:nvSpPr>
        <p:spPr>
          <a:xfrm>
            <a:off x="6804248" y="1628800"/>
            <a:ext cx="1646605" cy="369332"/>
          </a:xfrm>
          <a:prstGeom prst="rect">
            <a:avLst/>
          </a:prstGeom>
          <a:noFill/>
        </p:spPr>
        <p:txBody>
          <a:bodyPr wrap="none" rtlCol="0">
            <a:spAutoFit/>
          </a:bodyPr>
          <a:lstStyle/>
          <a:p>
            <a:r>
              <a:rPr kumimoji="1" lang="en-US" altLang="zh-CN" dirty="0"/>
              <a:t>????</a:t>
            </a:r>
            <a:r>
              <a:rPr kumimoji="1" lang="zh-CN" altLang="en-US" dirty="0"/>
              <a:t>是否适用？</a:t>
            </a:r>
          </a:p>
        </p:txBody>
      </p:sp>
      <p:pic>
        <p:nvPicPr>
          <p:cNvPr id="7" name="Picture 6"/>
          <p:cNvPicPr>
            <a:picLocks noChangeAspect="1"/>
          </p:cNvPicPr>
          <p:nvPr/>
        </p:nvPicPr>
        <p:blipFill>
          <a:blip r:embed="rId3"/>
          <a:stretch>
            <a:fillRect/>
          </a:stretch>
        </p:blipFill>
        <p:spPr>
          <a:xfrm>
            <a:off x="1296987" y="4596796"/>
            <a:ext cx="6550025" cy="1562783"/>
          </a:xfrm>
          <a:prstGeom prst="rect">
            <a:avLst/>
          </a:prstGeom>
        </p:spPr>
      </p:pic>
    </p:spTree>
    <p:extLst>
      <p:ext uri="{BB962C8B-B14F-4D97-AF65-F5344CB8AC3E}">
        <p14:creationId xmlns:p14="http://schemas.microsoft.com/office/powerpoint/2010/main" val="57614625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指令流水线</a:t>
            </a:r>
            <a:r>
              <a:rPr kumimoji="1" lang="en-US" altLang="zh-CN" dirty="0"/>
              <a:t>CPU</a:t>
            </a:r>
            <a:endParaRPr kumimoji="1" lang="zh-CN" altLang="en-US" dirty="0"/>
          </a:p>
        </p:txBody>
      </p:sp>
      <p:sp>
        <p:nvSpPr>
          <p:cNvPr id="3" name="Content Placeholder 2"/>
          <p:cNvSpPr>
            <a:spLocks noGrp="1"/>
          </p:cNvSpPr>
          <p:nvPr>
            <p:ph idx="1"/>
          </p:nvPr>
        </p:nvSpPr>
        <p:spPr/>
        <p:txBody>
          <a:bodyPr/>
          <a:lstStyle/>
          <a:p>
            <a:r>
              <a:rPr lang="zh-CN" altLang="en-US" sz="2400" dirty="0"/>
              <a:t>全部指令都是选用</a:t>
            </a:r>
            <a:r>
              <a:rPr lang="en-US" altLang="zh-CN" sz="2400" dirty="0"/>
              <a:t>5</a:t>
            </a:r>
            <a:r>
              <a:rPr lang="zh-CN" altLang="en-US" sz="2400" dirty="0"/>
              <a:t>个步骤完成，执行时间相同</a:t>
            </a:r>
            <a:r>
              <a:rPr lang="en-US" altLang="zh-CN" sz="2400" dirty="0"/>
              <a:t>,</a:t>
            </a:r>
            <a:r>
              <a:rPr lang="zh-CN" altLang="en-US" sz="2400" dirty="0"/>
              <a:t>但相邻指令的执行并不是完全串行的，执行时间有所</a:t>
            </a:r>
            <a:r>
              <a:rPr lang="zh-CN" altLang="en-US" sz="2400" dirty="0">
                <a:solidFill>
                  <a:srgbClr val="FF0000"/>
                </a:solidFill>
              </a:rPr>
              <a:t>重叠</a:t>
            </a:r>
            <a:r>
              <a:rPr lang="zh-CN" altLang="en-US" sz="2400" dirty="0"/>
              <a:t>，例如每结束指令的一个执行步骤就启动下条指令，这被称为</a:t>
            </a:r>
            <a:r>
              <a:rPr lang="zh-CN" altLang="en-US" sz="2400" dirty="0">
                <a:solidFill>
                  <a:srgbClr val="FF0000"/>
                </a:solidFill>
              </a:rPr>
              <a:t>指令流水线技术</a:t>
            </a:r>
            <a:r>
              <a:rPr lang="zh-CN" altLang="en-US" sz="2400" dirty="0"/>
              <a:t>，所有部件都高速运行，尖峰速度每个</a:t>
            </a:r>
            <a:r>
              <a:rPr lang="en-US" altLang="zh-CN" sz="2400" dirty="0"/>
              <a:t>CPU</a:t>
            </a:r>
            <a:r>
              <a:rPr lang="zh-CN" altLang="en-US" sz="2400" dirty="0"/>
              <a:t>时钟执行一条指令，系统性能和资源利用率更高，显著地提高系统的性能价格比，但</a:t>
            </a:r>
            <a:r>
              <a:rPr lang="zh-CN" altLang="en-US" sz="2400" dirty="0">
                <a:solidFill>
                  <a:srgbClr val="0070C0"/>
                </a:solidFill>
              </a:rPr>
              <a:t>计算机结构和控制器的设计、实现略显复杂</a:t>
            </a:r>
            <a:r>
              <a:rPr lang="zh-CN" altLang="en-US" sz="2400" dirty="0"/>
              <a:t>。</a:t>
            </a:r>
            <a:r>
              <a:rPr lang="zh-CN" altLang="en-US" sz="2400" dirty="0">
                <a:solidFill>
                  <a:srgbClr val="FF0000"/>
                </a:solidFill>
              </a:rPr>
              <a:t>当前计算机中普遍使用这种方案</a:t>
            </a:r>
            <a:r>
              <a:rPr lang="zh-CN" altLang="en-US" sz="2400" dirty="0"/>
              <a:t>。</a:t>
            </a:r>
          </a:p>
          <a:p>
            <a:endParaRPr kumimoji="1" lang="zh-CN" altLang="en-US" sz="24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53</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603375" y="4095065"/>
            <a:ext cx="6099175" cy="2086313"/>
          </a:xfrm>
          <a:prstGeom prst="rect">
            <a:avLst/>
          </a:prstGeom>
        </p:spPr>
      </p:pic>
    </p:spTree>
    <p:extLst>
      <p:ext uri="{BB962C8B-B14F-4D97-AF65-F5344CB8AC3E}">
        <p14:creationId xmlns:p14="http://schemas.microsoft.com/office/powerpoint/2010/main" val="138489532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小结</a:t>
            </a:r>
          </a:p>
        </p:txBody>
      </p:sp>
      <p:sp>
        <p:nvSpPr>
          <p:cNvPr id="3" name="Content Placeholder 2"/>
          <p:cNvSpPr>
            <a:spLocks noGrp="1"/>
          </p:cNvSpPr>
          <p:nvPr>
            <p:ph idx="1"/>
          </p:nvPr>
        </p:nvSpPr>
        <p:spPr/>
        <p:txBody>
          <a:bodyPr/>
          <a:lstStyle/>
          <a:p>
            <a:r>
              <a:rPr lang="zh-CN" altLang="en-US" dirty="0"/>
              <a:t>指令系统受到技术条件的制约</a:t>
            </a:r>
          </a:p>
          <a:p>
            <a:r>
              <a:rPr lang="zh-CN" altLang="en-US" dirty="0"/>
              <a:t>兼容性是指令系统的重要要求</a:t>
            </a:r>
          </a:p>
          <a:p>
            <a:r>
              <a:rPr lang="en-US" altLang="zh-CN" dirty="0"/>
              <a:t>RISC</a:t>
            </a:r>
            <a:r>
              <a:rPr lang="zh-CN" altLang="en-US" dirty="0"/>
              <a:t>，以简洁换取性能提高</a:t>
            </a:r>
          </a:p>
          <a:p>
            <a:r>
              <a:rPr lang="en-US" altLang="zh-CN" dirty="0"/>
              <a:t>CISC</a:t>
            </a:r>
            <a:r>
              <a:rPr lang="zh-CN" altLang="en-US" dirty="0"/>
              <a:t>，以丰富换取编程方便</a:t>
            </a:r>
          </a:p>
          <a:p>
            <a:r>
              <a:rPr lang="zh-CN" altLang="en-US" dirty="0"/>
              <a:t>指令执行</a:t>
            </a:r>
          </a:p>
          <a:p>
            <a:pPr lvl="1"/>
            <a:r>
              <a:rPr lang="zh-CN" altLang="en-US" dirty="0"/>
              <a:t>单步骤串行</a:t>
            </a:r>
          </a:p>
          <a:p>
            <a:pPr lvl="1"/>
            <a:r>
              <a:rPr lang="zh-CN" altLang="en-US" dirty="0"/>
              <a:t>多步骤串行</a:t>
            </a:r>
          </a:p>
          <a:p>
            <a:pPr lvl="1"/>
            <a:r>
              <a:rPr lang="zh-CN" altLang="en-US" dirty="0"/>
              <a:t>流水</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54</a:t>
            </a:fld>
            <a:endParaRPr lang="zh-CN" altLang="en-US">
              <a:solidFill>
                <a:srgbClr val="1F497D"/>
              </a:solidFill>
            </a:endParaRPr>
          </a:p>
        </p:txBody>
      </p:sp>
    </p:spTree>
    <p:extLst>
      <p:ext uri="{BB962C8B-B14F-4D97-AF65-F5344CB8AC3E}">
        <p14:creationId xmlns:p14="http://schemas.microsoft.com/office/powerpoint/2010/main" val="13693230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阅读和思考</a:t>
            </a:r>
          </a:p>
        </p:txBody>
      </p:sp>
      <p:sp>
        <p:nvSpPr>
          <p:cNvPr id="3" name="Content Placeholder 2"/>
          <p:cNvSpPr>
            <a:spLocks noGrp="1"/>
          </p:cNvSpPr>
          <p:nvPr>
            <p:ph idx="1"/>
          </p:nvPr>
        </p:nvSpPr>
        <p:spPr/>
        <p:txBody>
          <a:bodyPr/>
          <a:lstStyle/>
          <a:p>
            <a:r>
              <a:rPr lang="zh-CN" altLang="en-US" dirty="0"/>
              <a:t>阅读</a:t>
            </a:r>
          </a:p>
          <a:p>
            <a:r>
              <a:rPr lang="zh-CN" altLang="en-US" dirty="0"/>
              <a:t>思考</a:t>
            </a:r>
          </a:p>
          <a:p>
            <a:r>
              <a:rPr lang="zh-CN" altLang="en-US" dirty="0"/>
              <a:t>实践</a:t>
            </a:r>
          </a:p>
          <a:p>
            <a:pPr lvl="1"/>
            <a:r>
              <a:rPr lang="zh-CN" altLang="en-US" dirty="0"/>
              <a:t>分析</a:t>
            </a:r>
            <a:r>
              <a:rPr lang="en-US" altLang="zh-CN" dirty="0" err="1"/>
              <a:t>ThinPAD</a:t>
            </a:r>
            <a:r>
              <a:rPr lang="en-US" altLang="zh-CN" dirty="0"/>
              <a:t> MIPS</a:t>
            </a:r>
            <a:r>
              <a:rPr lang="zh-CN" altLang="en-US" dirty="0"/>
              <a:t>指令系统的特点，并对其指令格式进行分类</a:t>
            </a:r>
          </a:p>
          <a:p>
            <a:pPr lvl="1"/>
            <a:r>
              <a:rPr lang="zh-CN" altLang="en-US" dirty="0"/>
              <a:t>设计能实现</a:t>
            </a:r>
            <a:r>
              <a:rPr lang="en-US" altLang="zh-CN" dirty="0" err="1"/>
              <a:t>ThinPAD</a:t>
            </a:r>
            <a:r>
              <a:rPr lang="zh-CN" altLang="en-US" dirty="0"/>
              <a:t> </a:t>
            </a:r>
            <a:r>
              <a:rPr lang="en-US" altLang="zh-CN" dirty="0"/>
              <a:t>MIPS</a:t>
            </a:r>
            <a:r>
              <a:rPr lang="zh-CN" altLang="en-US" dirty="0"/>
              <a:t>指令系统的数据通路，尤其要注意专用寄存器的实现方法</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55</a:t>
            </a:fld>
            <a:endParaRPr lang="zh-CN" altLang="en-US">
              <a:solidFill>
                <a:srgbClr val="1F497D"/>
              </a:solidFill>
            </a:endParaRPr>
          </a:p>
        </p:txBody>
      </p:sp>
    </p:spTree>
    <p:extLst>
      <p:ext uri="{BB962C8B-B14F-4D97-AF65-F5344CB8AC3E}">
        <p14:creationId xmlns:p14="http://schemas.microsoft.com/office/powerpoint/2010/main" val="110421224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谢谢</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2"/>
          </p:nvPr>
        </p:nvSpPr>
        <p:spPr/>
        <p:txBody>
          <a:bodyPr/>
          <a:lstStyle/>
          <a:p>
            <a:pPr>
              <a:defRPr/>
            </a:pPr>
            <a:fld id="{555F886C-0A22-6F4D-BC08-A1674DBCDE43}" type="slidenum">
              <a:rPr lang="en-US" altLang="zh-CN" smtClean="0">
                <a:solidFill>
                  <a:srgbClr val="1F497D"/>
                </a:solidFill>
              </a:rPr>
              <a:pPr>
                <a:defRPr/>
              </a:pPr>
              <a:t>56</a:t>
            </a:fld>
            <a:endParaRPr lang="zh-CN" altLang="en-US">
              <a:solidFill>
                <a:srgbClr val="1F497D"/>
              </a:solidFill>
            </a:endParaRPr>
          </a:p>
        </p:txBody>
      </p:sp>
    </p:spTree>
    <p:extLst>
      <p:ext uri="{BB962C8B-B14F-4D97-AF65-F5344CB8AC3E}">
        <p14:creationId xmlns:p14="http://schemas.microsoft.com/office/powerpoint/2010/main" val="246637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4FE17-8FB4-5346-B88F-D5E2FE77E993}"/>
              </a:ext>
            </a:extLst>
          </p:cNvPr>
          <p:cNvSpPr>
            <a:spLocks noGrp="1"/>
          </p:cNvSpPr>
          <p:nvPr>
            <p:ph type="title"/>
          </p:nvPr>
        </p:nvSpPr>
        <p:spPr/>
        <p:txBody>
          <a:bodyPr/>
          <a:lstStyle/>
          <a:p>
            <a:r>
              <a:rPr lang="en-US" dirty="0"/>
              <a:t>R</a:t>
            </a:r>
            <a:r>
              <a:rPr lang="zh-CN" altLang="en-US" dirty="0"/>
              <a:t>类型指令</a:t>
            </a:r>
            <a:endParaRPr lang="en-US" dirty="0"/>
          </a:p>
        </p:txBody>
      </p:sp>
      <p:sp>
        <p:nvSpPr>
          <p:cNvPr id="4" name="Google Shape;348;p39">
            <a:extLst>
              <a:ext uri="{FF2B5EF4-FFF2-40B4-BE49-F238E27FC236}">
                <a16:creationId xmlns:a16="http://schemas.microsoft.com/office/drawing/2014/main" id="{2DB8AD29-9EFA-9841-BBF8-C69F8DB73835}"/>
              </a:ext>
            </a:extLst>
          </p:cNvPr>
          <p:cNvSpPr txBox="1">
            <a:spLocks/>
          </p:cNvSpPr>
          <p:nvPr/>
        </p:nvSpPr>
        <p:spPr>
          <a:xfrm>
            <a:off x="351069" y="2887200"/>
            <a:ext cx="8515800" cy="3047774"/>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80000"/>
              </a:lnSpc>
              <a:spcBef>
                <a:spcPts val="0"/>
              </a:spcBef>
              <a:buClr>
                <a:srgbClr val="FF0000"/>
              </a:buClr>
              <a:buSzPts val="2960"/>
              <a:buFont typeface="Arial"/>
              <a:buChar char="•"/>
            </a:pPr>
            <a:r>
              <a:rPr lang="en-US" sz="2960" dirty="0" err="1">
                <a:solidFill>
                  <a:srgbClr val="FF0000"/>
                </a:solidFill>
                <a:latin typeface="Courier New"/>
                <a:ea typeface="Courier New"/>
                <a:cs typeface="Courier New"/>
                <a:sym typeface="Courier New"/>
              </a:rPr>
              <a:t>rs</a:t>
            </a:r>
            <a:r>
              <a:rPr lang="en-US" sz="2960" dirty="0">
                <a:solidFill>
                  <a:schemeClr val="dk1"/>
                </a:solidFill>
                <a:latin typeface="Calibri"/>
                <a:ea typeface="Calibri"/>
                <a:cs typeface="Calibri"/>
                <a:sym typeface="Calibri"/>
              </a:rPr>
              <a:t> (5):  </a:t>
            </a:r>
            <a:r>
              <a:rPr lang="en-US" sz="2960" dirty="0" err="1">
                <a:solidFill>
                  <a:schemeClr val="dk1"/>
                </a:solidFill>
                <a:latin typeface="Calibri"/>
                <a:ea typeface="Calibri"/>
                <a:cs typeface="Calibri"/>
                <a:sym typeface="Calibri"/>
              </a:rPr>
              <a:t>第一个操作数</a:t>
            </a:r>
            <a:r>
              <a:rPr lang="en-US" sz="2960" dirty="0">
                <a:solidFill>
                  <a:schemeClr val="dk1"/>
                </a:solidFill>
                <a:latin typeface="Calibri"/>
                <a:ea typeface="Calibri"/>
                <a:cs typeface="Calibri"/>
                <a:sym typeface="Calibri"/>
              </a:rPr>
              <a:t> </a:t>
            </a:r>
            <a:r>
              <a:rPr lang="zh-CN" altLang="en-US" sz="2960" dirty="0">
                <a:solidFill>
                  <a:schemeClr val="dk1"/>
                </a:solidFill>
                <a:latin typeface="Calibri"/>
                <a:ea typeface="Calibri"/>
                <a:cs typeface="Calibri"/>
                <a:sym typeface="Calibri"/>
              </a:rPr>
              <a:t>，</a:t>
            </a:r>
            <a:r>
              <a:rPr lang="en-US" sz="2960" dirty="0">
                <a:solidFill>
                  <a:schemeClr val="dk1"/>
                </a:solidFill>
                <a:latin typeface="Calibri"/>
                <a:ea typeface="Calibri"/>
                <a:cs typeface="Calibri"/>
                <a:sym typeface="Calibri"/>
              </a:rPr>
              <a:t>(“source register”)</a:t>
            </a:r>
            <a:endParaRPr lang="en-US" dirty="0"/>
          </a:p>
          <a:p>
            <a:pPr marL="342900" indent="-342900">
              <a:lnSpc>
                <a:spcPct val="80000"/>
              </a:lnSpc>
              <a:spcBef>
                <a:spcPts val="592"/>
              </a:spcBef>
              <a:buClr>
                <a:srgbClr val="FF0000"/>
              </a:buClr>
              <a:buSzPts val="2960"/>
              <a:buFont typeface="Arial"/>
              <a:buChar char="•"/>
            </a:pPr>
            <a:r>
              <a:rPr lang="en-US" sz="2960" dirty="0">
                <a:solidFill>
                  <a:srgbClr val="FF0000"/>
                </a:solidFill>
                <a:latin typeface="Courier New"/>
                <a:ea typeface="Courier New"/>
                <a:cs typeface="Courier New"/>
                <a:sym typeface="Courier New"/>
              </a:rPr>
              <a:t>rt</a:t>
            </a:r>
            <a:r>
              <a:rPr lang="en-US" sz="2960" dirty="0">
                <a:solidFill>
                  <a:schemeClr val="dk1"/>
                </a:solidFill>
                <a:latin typeface="Calibri"/>
                <a:ea typeface="Calibri"/>
                <a:cs typeface="Calibri"/>
                <a:sym typeface="Calibri"/>
              </a:rPr>
              <a:t> (5):  </a:t>
            </a:r>
            <a:r>
              <a:rPr lang="en-US" sz="2960" dirty="0" err="1">
                <a:solidFill>
                  <a:schemeClr val="dk1"/>
                </a:solidFill>
                <a:latin typeface="Calibri"/>
                <a:ea typeface="Calibri"/>
                <a:cs typeface="Calibri"/>
                <a:sym typeface="Calibri"/>
              </a:rPr>
              <a:t>第二个操作数</a:t>
            </a:r>
            <a:r>
              <a:rPr lang="en-US" sz="2960" dirty="0">
                <a:solidFill>
                  <a:schemeClr val="dk1"/>
                </a:solidFill>
                <a:latin typeface="Calibri"/>
                <a:ea typeface="Calibri"/>
                <a:cs typeface="Calibri"/>
                <a:sym typeface="Calibri"/>
              </a:rPr>
              <a:t> (</a:t>
            </a:r>
            <a:r>
              <a:rPr lang="en-US" sz="2960" dirty="0"/>
              <a:t>second source register – t is the letter after s)</a:t>
            </a:r>
            <a:endParaRPr lang="en-US" dirty="0"/>
          </a:p>
          <a:p>
            <a:pPr marL="342900" indent="-342900">
              <a:lnSpc>
                <a:spcPct val="80000"/>
              </a:lnSpc>
              <a:spcBef>
                <a:spcPts val="592"/>
              </a:spcBef>
              <a:buClr>
                <a:srgbClr val="FF0000"/>
              </a:buClr>
              <a:buSzPts val="2960"/>
              <a:buFont typeface="Arial"/>
              <a:buChar char="•"/>
            </a:pPr>
            <a:r>
              <a:rPr lang="en-US" sz="2960" dirty="0" err="1">
                <a:solidFill>
                  <a:srgbClr val="FF0000"/>
                </a:solidFill>
                <a:latin typeface="Courier New"/>
                <a:ea typeface="Courier New"/>
                <a:cs typeface="Courier New"/>
                <a:sym typeface="Courier New"/>
              </a:rPr>
              <a:t>rd</a:t>
            </a:r>
            <a:r>
              <a:rPr lang="en-US" sz="2960" dirty="0">
                <a:solidFill>
                  <a:schemeClr val="dk1"/>
                </a:solidFill>
                <a:latin typeface="Calibri"/>
                <a:ea typeface="Calibri"/>
                <a:cs typeface="Calibri"/>
                <a:sym typeface="Calibri"/>
              </a:rPr>
              <a:t> (5):  </a:t>
            </a:r>
            <a:r>
              <a:rPr lang="en-US" sz="2960" dirty="0" err="1">
                <a:solidFill>
                  <a:schemeClr val="dk1"/>
                </a:solidFill>
                <a:latin typeface="Calibri"/>
                <a:ea typeface="Calibri"/>
                <a:cs typeface="Calibri"/>
                <a:sym typeface="Calibri"/>
              </a:rPr>
              <a:t>目标寄存器“destination</a:t>
            </a:r>
            <a:r>
              <a:rPr lang="en-US" sz="2960" dirty="0">
                <a:solidFill>
                  <a:schemeClr val="dk1"/>
                </a:solidFill>
                <a:latin typeface="Calibri"/>
                <a:ea typeface="Calibri"/>
                <a:cs typeface="Calibri"/>
                <a:sym typeface="Calibri"/>
              </a:rPr>
              <a:t> register”</a:t>
            </a:r>
            <a:endParaRPr lang="en-US" dirty="0"/>
          </a:p>
          <a:p>
            <a:pPr marL="342900" indent="-342900">
              <a:lnSpc>
                <a:spcPct val="80000"/>
              </a:lnSpc>
              <a:buClr>
                <a:schemeClr val="dk1"/>
              </a:buClr>
              <a:buSzPts val="2960"/>
              <a:buFont typeface="Arial"/>
              <a:buChar char="•"/>
            </a:pPr>
            <a:r>
              <a:rPr lang="en-US" sz="2960" dirty="0">
                <a:solidFill>
                  <a:schemeClr val="dk1"/>
                </a:solidFill>
                <a:latin typeface="Calibri"/>
                <a:ea typeface="Calibri"/>
                <a:cs typeface="Calibri"/>
                <a:sym typeface="Calibri"/>
              </a:rPr>
              <a:t>每一个寄存器</a:t>
            </a:r>
            <a:r>
              <a:rPr lang="en-US" altLang="zh-CN" sz="2960" dirty="0">
                <a:solidFill>
                  <a:schemeClr val="dk1"/>
                </a:solidFill>
                <a:latin typeface="Calibri"/>
                <a:ea typeface="Calibri"/>
                <a:cs typeface="Calibri"/>
                <a:sym typeface="Calibri"/>
              </a:rPr>
              <a:t>5</a:t>
            </a:r>
            <a:r>
              <a:rPr lang="zh-CN" altLang="en-US" sz="2960" dirty="0">
                <a:solidFill>
                  <a:schemeClr val="dk1"/>
                </a:solidFill>
                <a:latin typeface="Calibri"/>
                <a:ea typeface="Calibri"/>
                <a:cs typeface="Calibri"/>
                <a:sym typeface="Calibri"/>
              </a:rPr>
              <a:t>位进行编码，可以指定</a:t>
            </a:r>
            <a:r>
              <a:rPr lang="en-US" altLang="zh-CN" sz="2960" dirty="0">
                <a:solidFill>
                  <a:schemeClr val="dk1"/>
                </a:solidFill>
                <a:latin typeface="Calibri"/>
                <a:ea typeface="Calibri"/>
                <a:cs typeface="Calibri"/>
                <a:sym typeface="Calibri"/>
              </a:rPr>
              <a:t>32</a:t>
            </a:r>
            <a:r>
              <a:rPr lang="zh-CN" altLang="en-US" sz="2960" dirty="0">
                <a:solidFill>
                  <a:schemeClr val="dk1"/>
                </a:solidFill>
                <a:latin typeface="Calibri"/>
                <a:ea typeface="Calibri"/>
                <a:cs typeface="Calibri"/>
                <a:sym typeface="Calibri"/>
              </a:rPr>
              <a:t>个寄存器，编码的是寄存器编号</a:t>
            </a:r>
            <a:endParaRPr lang="en-US" sz="2590" dirty="0">
              <a:solidFill>
                <a:schemeClr val="dk1"/>
              </a:solidFill>
              <a:latin typeface="Calibri"/>
              <a:ea typeface="Calibri"/>
              <a:cs typeface="Calibri"/>
              <a:sym typeface="Calibri"/>
            </a:endParaRPr>
          </a:p>
        </p:txBody>
      </p:sp>
      <p:grpSp>
        <p:nvGrpSpPr>
          <p:cNvPr id="5" name="Google Shape;350;p39">
            <a:extLst>
              <a:ext uri="{FF2B5EF4-FFF2-40B4-BE49-F238E27FC236}">
                <a16:creationId xmlns:a16="http://schemas.microsoft.com/office/drawing/2014/main" id="{FDE77DEA-22AD-C949-A48E-37B4E9B9AAFC}"/>
              </a:ext>
            </a:extLst>
          </p:cNvPr>
          <p:cNvGrpSpPr/>
          <p:nvPr/>
        </p:nvGrpSpPr>
        <p:grpSpPr>
          <a:xfrm>
            <a:off x="351069" y="1644195"/>
            <a:ext cx="8349858" cy="822960"/>
            <a:chOff x="351069" y="3383280"/>
            <a:chExt cx="8349858" cy="822960"/>
          </a:xfrm>
        </p:grpSpPr>
        <p:grpSp>
          <p:nvGrpSpPr>
            <p:cNvPr id="6" name="Google Shape;351;p39">
              <a:extLst>
                <a:ext uri="{FF2B5EF4-FFF2-40B4-BE49-F238E27FC236}">
                  <a16:creationId xmlns:a16="http://schemas.microsoft.com/office/drawing/2014/main" id="{AAC1A9D4-5DC6-A64F-A2E5-879C45E34279}"/>
                </a:ext>
              </a:extLst>
            </p:cNvPr>
            <p:cNvGrpSpPr/>
            <p:nvPr/>
          </p:nvGrpSpPr>
          <p:grpSpPr>
            <a:xfrm>
              <a:off x="621792" y="3749040"/>
              <a:ext cx="7900488" cy="457200"/>
              <a:chOff x="457200" y="4572000"/>
              <a:chExt cx="7900488" cy="457200"/>
            </a:xfrm>
          </p:grpSpPr>
          <p:sp>
            <p:nvSpPr>
              <p:cNvPr id="9" name="Google Shape;352;p39">
                <a:extLst>
                  <a:ext uri="{FF2B5EF4-FFF2-40B4-BE49-F238E27FC236}">
                    <a16:creationId xmlns:a16="http://schemas.microsoft.com/office/drawing/2014/main" id="{C119B32D-86D5-7443-9B50-BD6E40F1F0A1}"/>
                  </a:ext>
                </a:extLst>
              </p:cNvPr>
              <p:cNvSpPr/>
              <p:nvPr/>
            </p:nvSpPr>
            <p:spPr>
              <a:xfrm>
                <a:off x="457200"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0" name="Google Shape;353;p39">
                <a:extLst>
                  <a:ext uri="{FF2B5EF4-FFF2-40B4-BE49-F238E27FC236}">
                    <a16:creationId xmlns:a16="http://schemas.microsoft.com/office/drawing/2014/main" id="{878777CC-4995-F442-97E1-623CAB8BB32A}"/>
                  </a:ext>
                </a:extLst>
              </p:cNvPr>
              <p:cNvSpPr/>
              <p:nvPr/>
            </p:nvSpPr>
            <p:spPr>
              <a:xfrm>
                <a:off x="6876288"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funct</a:t>
                </a:r>
                <a:endParaRPr sz="2800">
                  <a:solidFill>
                    <a:schemeClr val="dk1"/>
                  </a:solidFill>
                  <a:latin typeface="Courier New"/>
                  <a:ea typeface="Courier New"/>
                  <a:cs typeface="Courier New"/>
                  <a:sym typeface="Courier New"/>
                </a:endParaRPr>
              </a:p>
            </p:txBody>
          </p:sp>
          <p:sp>
            <p:nvSpPr>
              <p:cNvPr id="11" name="Google Shape;354;p39">
                <a:extLst>
                  <a:ext uri="{FF2B5EF4-FFF2-40B4-BE49-F238E27FC236}">
                    <a16:creationId xmlns:a16="http://schemas.microsoft.com/office/drawing/2014/main" id="{8CC2C02B-7C50-A145-AA51-AB63655C8029}"/>
                  </a:ext>
                </a:extLst>
              </p:cNvPr>
              <p:cNvSpPr/>
              <p:nvPr/>
            </p:nvSpPr>
            <p:spPr>
              <a:xfrm>
                <a:off x="193852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12" name="Google Shape;355;p39">
                <a:extLst>
                  <a:ext uri="{FF2B5EF4-FFF2-40B4-BE49-F238E27FC236}">
                    <a16:creationId xmlns:a16="http://schemas.microsoft.com/office/drawing/2014/main" id="{19B5C161-818F-3242-9EFB-A2A59FD7CE62}"/>
                  </a:ext>
                </a:extLst>
              </p:cNvPr>
              <p:cNvSpPr/>
              <p:nvPr/>
            </p:nvSpPr>
            <p:spPr>
              <a:xfrm>
                <a:off x="317296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13" name="Google Shape;356;p39">
                <a:extLst>
                  <a:ext uri="{FF2B5EF4-FFF2-40B4-BE49-F238E27FC236}">
                    <a16:creationId xmlns:a16="http://schemas.microsoft.com/office/drawing/2014/main" id="{E65E0FFD-8BEB-E746-8C7C-C0B0C80C1616}"/>
                  </a:ext>
                </a:extLst>
              </p:cNvPr>
              <p:cNvSpPr/>
              <p:nvPr/>
            </p:nvSpPr>
            <p:spPr>
              <a:xfrm>
                <a:off x="440740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rd</a:t>
                </a:r>
                <a:endParaRPr sz="2800">
                  <a:solidFill>
                    <a:schemeClr val="dk1"/>
                  </a:solidFill>
                  <a:latin typeface="Courier New"/>
                  <a:ea typeface="Courier New"/>
                  <a:cs typeface="Courier New"/>
                  <a:sym typeface="Courier New"/>
                </a:endParaRPr>
              </a:p>
            </p:txBody>
          </p:sp>
          <p:sp>
            <p:nvSpPr>
              <p:cNvPr id="14" name="Google Shape;357;p39">
                <a:extLst>
                  <a:ext uri="{FF2B5EF4-FFF2-40B4-BE49-F238E27FC236}">
                    <a16:creationId xmlns:a16="http://schemas.microsoft.com/office/drawing/2014/main" id="{71C546CE-AC2C-674E-93C1-D8D2735D432D}"/>
                  </a:ext>
                </a:extLst>
              </p:cNvPr>
              <p:cNvSpPr/>
              <p:nvPr/>
            </p:nvSpPr>
            <p:spPr>
              <a:xfrm>
                <a:off x="564184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shamt</a:t>
                </a:r>
                <a:endParaRPr sz="2800">
                  <a:solidFill>
                    <a:schemeClr val="dk1"/>
                  </a:solidFill>
                  <a:latin typeface="Courier New"/>
                  <a:ea typeface="Courier New"/>
                  <a:cs typeface="Courier New"/>
                  <a:sym typeface="Courier New"/>
                </a:endParaRPr>
              </a:p>
            </p:txBody>
          </p:sp>
        </p:grpSp>
        <p:sp>
          <p:nvSpPr>
            <p:cNvPr id="7" name="Google Shape;358;p39">
              <a:extLst>
                <a:ext uri="{FF2B5EF4-FFF2-40B4-BE49-F238E27FC236}">
                  <a16:creationId xmlns:a16="http://schemas.microsoft.com/office/drawing/2014/main" id="{24F490C4-8083-DC42-9A0C-333FB95AF36B}"/>
                </a:ext>
              </a:extLst>
            </p:cNvPr>
            <p:cNvSpPr txBox="1"/>
            <p:nvPr/>
          </p:nvSpPr>
          <p:spPr>
            <a:xfrm>
              <a:off x="351069" y="3383280"/>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8" name="Google Shape;359;p39">
              <a:extLst>
                <a:ext uri="{FF2B5EF4-FFF2-40B4-BE49-F238E27FC236}">
                  <a16:creationId xmlns:a16="http://schemas.microsoft.com/office/drawing/2014/main" id="{BCCA818C-CDB0-8F4D-9EA4-082EED555CFD}"/>
                </a:ext>
              </a:extLst>
            </p:cNvPr>
            <p:cNvSpPr txBox="1"/>
            <p:nvPr/>
          </p:nvSpPr>
          <p:spPr>
            <a:xfrm>
              <a:off x="8331927" y="33832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Tree>
    <p:extLst>
      <p:ext uri="{BB962C8B-B14F-4D97-AF65-F5344CB8AC3E}">
        <p14:creationId xmlns:p14="http://schemas.microsoft.com/office/powerpoint/2010/main" val="40853475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A2CA8-4A9C-764D-8475-9B09283B6E11}"/>
              </a:ext>
            </a:extLst>
          </p:cNvPr>
          <p:cNvSpPr>
            <a:spLocks noGrp="1"/>
          </p:cNvSpPr>
          <p:nvPr>
            <p:ph type="title"/>
          </p:nvPr>
        </p:nvSpPr>
        <p:spPr/>
        <p:txBody>
          <a:bodyPr/>
          <a:lstStyle/>
          <a:p>
            <a:r>
              <a:rPr lang="en-US" dirty="0"/>
              <a:t>R</a:t>
            </a:r>
            <a:r>
              <a:rPr lang="zh-CN" altLang="en-US" dirty="0"/>
              <a:t>类型指令</a:t>
            </a:r>
            <a:endParaRPr lang="en-US" dirty="0"/>
          </a:p>
        </p:txBody>
      </p:sp>
      <p:sp>
        <p:nvSpPr>
          <p:cNvPr id="4" name="Google Shape;367;p40">
            <a:extLst>
              <a:ext uri="{FF2B5EF4-FFF2-40B4-BE49-F238E27FC236}">
                <a16:creationId xmlns:a16="http://schemas.microsoft.com/office/drawing/2014/main" id="{EC294E00-4A1F-5945-837C-B769AE9578A5}"/>
              </a:ext>
            </a:extLst>
          </p:cNvPr>
          <p:cNvSpPr txBox="1">
            <a:spLocks/>
          </p:cNvSpPr>
          <p:nvPr/>
        </p:nvSpPr>
        <p:spPr>
          <a:xfrm>
            <a:off x="503202" y="2422689"/>
            <a:ext cx="8229600" cy="3305251"/>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rgbClr val="FF0000"/>
              </a:buClr>
              <a:buSzPts val="3200"/>
              <a:buFont typeface="Arial"/>
              <a:buChar char="•"/>
            </a:pPr>
            <a:r>
              <a:rPr lang="en-US" sz="3200" dirty="0" err="1">
                <a:solidFill>
                  <a:srgbClr val="FF0000"/>
                </a:solidFill>
                <a:latin typeface="Courier New"/>
                <a:ea typeface="Courier New"/>
                <a:cs typeface="Courier New"/>
                <a:sym typeface="Courier New"/>
              </a:rPr>
              <a:t>shamt</a:t>
            </a:r>
            <a:r>
              <a:rPr lang="en-US" sz="3200" dirty="0">
                <a:solidFill>
                  <a:schemeClr val="dk1"/>
                </a:solidFill>
                <a:latin typeface="Calibri"/>
                <a:ea typeface="Calibri"/>
                <a:cs typeface="Calibri"/>
                <a:sym typeface="Calibri"/>
              </a:rPr>
              <a:t> (5): </a:t>
            </a:r>
            <a:r>
              <a:rPr lang="en-US" sz="3200" dirty="0" err="1">
                <a:solidFill>
                  <a:schemeClr val="dk1"/>
                </a:solidFill>
                <a:latin typeface="Calibri"/>
                <a:ea typeface="Calibri"/>
                <a:cs typeface="Calibri"/>
                <a:sym typeface="Calibri"/>
              </a:rPr>
              <a:t>指定了移位指令的移位位数</a:t>
            </a:r>
            <a:endParaRPr lang="en-US" dirty="0"/>
          </a:p>
          <a:p>
            <a:pPr marL="742950" lvl="1" indent="-285750">
              <a:spcBef>
                <a:spcPts val="560"/>
              </a:spcBef>
              <a:buClr>
                <a:schemeClr val="dk1"/>
              </a:buClr>
              <a:buSzPts val="2800"/>
              <a:buFont typeface="Arial"/>
              <a:buChar char="–"/>
            </a:pPr>
            <a:r>
              <a:rPr lang="en-US" altLang="zh-CN" sz="2800" dirty="0">
                <a:solidFill>
                  <a:schemeClr val="dk1"/>
                </a:solidFill>
                <a:latin typeface="Calibri"/>
                <a:ea typeface="Calibri"/>
                <a:cs typeface="Calibri"/>
                <a:sym typeface="Calibri"/>
              </a:rPr>
              <a:t>32</a:t>
            </a:r>
            <a:r>
              <a:rPr lang="zh-CN" altLang="en-US" sz="2800" dirty="0">
                <a:solidFill>
                  <a:schemeClr val="dk1"/>
                </a:solidFill>
                <a:latin typeface="Calibri"/>
                <a:ea typeface="Calibri"/>
                <a:cs typeface="Calibri"/>
                <a:sym typeface="Calibri"/>
              </a:rPr>
              <a:t>位字长移位超过</a:t>
            </a:r>
            <a:r>
              <a:rPr lang="en-US" altLang="zh-CN" sz="2800" dirty="0">
                <a:solidFill>
                  <a:schemeClr val="dk1"/>
                </a:solidFill>
                <a:latin typeface="Calibri"/>
                <a:ea typeface="Calibri"/>
                <a:cs typeface="Calibri"/>
                <a:sym typeface="Calibri"/>
              </a:rPr>
              <a:t>31</a:t>
            </a:r>
            <a:r>
              <a:rPr lang="zh-CN" altLang="en-US" sz="2800" dirty="0">
                <a:solidFill>
                  <a:schemeClr val="dk1"/>
                </a:solidFill>
                <a:latin typeface="Calibri"/>
                <a:ea typeface="Calibri"/>
                <a:cs typeface="Calibri"/>
                <a:sym typeface="Calibri"/>
              </a:rPr>
              <a:t>无意义</a:t>
            </a:r>
            <a:endParaRPr lang="en-US" sz="2800" dirty="0">
              <a:solidFill>
                <a:schemeClr val="dk1"/>
              </a:solidFill>
              <a:latin typeface="Calibri"/>
              <a:ea typeface="Calibri"/>
              <a:cs typeface="Calibri"/>
              <a:sym typeface="Calibri"/>
            </a:endParaRPr>
          </a:p>
          <a:p>
            <a:pPr marL="742950" lvl="1" indent="-285750">
              <a:spcBef>
                <a:spcPts val="560"/>
              </a:spcBef>
              <a:buClr>
                <a:schemeClr val="dk1"/>
              </a:buClr>
              <a:buSzPts val="2800"/>
              <a:buFont typeface="Arial"/>
              <a:buChar char="–"/>
            </a:pPr>
            <a:r>
              <a:rPr lang="en-US" sz="2800" dirty="0">
                <a:solidFill>
                  <a:schemeClr val="dk1"/>
                </a:solidFill>
                <a:latin typeface="Calibri"/>
                <a:ea typeface="Calibri"/>
                <a:cs typeface="Calibri"/>
                <a:sym typeface="Calibri"/>
              </a:rPr>
              <a:t>对于其它指令设置为</a:t>
            </a:r>
            <a:r>
              <a:rPr lang="en-US" altLang="zh-CN" sz="2800" dirty="0">
                <a:solidFill>
                  <a:schemeClr val="dk1"/>
                </a:solidFill>
                <a:latin typeface="Calibri"/>
                <a:ea typeface="Calibri"/>
                <a:cs typeface="Calibri"/>
                <a:sym typeface="Calibri"/>
              </a:rPr>
              <a:t>0</a:t>
            </a:r>
            <a:endParaRPr lang="en-US" sz="2800" dirty="0">
              <a:solidFill>
                <a:schemeClr val="dk1"/>
              </a:solidFill>
              <a:latin typeface="Calibri"/>
              <a:ea typeface="Calibri"/>
              <a:cs typeface="Calibri"/>
              <a:sym typeface="Calibri"/>
            </a:endParaRPr>
          </a:p>
          <a:p>
            <a:pPr marL="342900" indent="-342900">
              <a:spcBef>
                <a:spcPts val="560"/>
              </a:spcBef>
              <a:buClr>
                <a:schemeClr val="dk1"/>
              </a:buClr>
              <a:buSzPts val="3200"/>
              <a:buFont typeface="Arial"/>
              <a:buChar char="•"/>
            </a:pPr>
            <a:r>
              <a:rPr lang="en-US" dirty="0"/>
              <a:t>移位指令并不需要</a:t>
            </a:r>
            <a:r>
              <a:rPr lang="en-US" altLang="zh-CN" dirty="0"/>
              <a:t>3</a:t>
            </a:r>
            <a:r>
              <a:rPr lang="zh-CN" altLang="en-US" dirty="0"/>
              <a:t>个寄存器，因此指令中实际上有一些额外的位并没有被用上</a:t>
            </a:r>
            <a:endParaRPr lang="en-US" sz="3200" dirty="0">
              <a:solidFill>
                <a:schemeClr val="dk1"/>
              </a:solidFill>
              <a:latin typeface="Calibri"/>
              <a:ea typeface="Calibri"/>
              <a:cs typeface="Calibri"/>
              <a:sym typeface="Calibri"/>
            </a:endParaRPr>
          </a:p>
        </p:txBody>
      </p:sp>
      <p:grpSp>
        <p:nvGrpSpPr>
          <p:cNvPr id="5" name="Google Shape;369;p40">
            <a:extLst>
              <a:ext uri="{FF2B5EF4-FFF2-40B4-BE49-F238E27FC236}">
                <a16:creationId xmlns:a16="http://schemas.microsoft.com/office/drawing/2014/main" id="{72C156CF-6489-AC4B-9116-A4274E27C7BE}"/>
              </a:ext>
            </a:extLst>
          </p:cNvPr>
          <p:cNvGrpSpPr/>
          <p:nvPr/>
        </p:nvGrpSpPr>
        <p:grpSpPr>
          <a:xfrm>
            <a:off x="397071" y="1473104"/>
            <a:ext cx="8349858" cy="822960"/>
            <a:chOff x="351069" y="3383280"/>
            <a:chExt cx="8349858" cy="822960"/>
          </a:xfrm>
        </p:grpSpPr>
        <p:grpSp>
          <p:nvGrpSpPr>
            <p:cNvPr id="6" name="Google Shape;370;p40">
              <a:extLst>
                <a:ext uri="{FF2B5EF4-FFF2-40B4-BE49-F238E27FC236}">
                  <a16:creationId xmlns:a16="http://schemas.microsoft.com/office/drawing/2014/main" id="{173A760A-0B27-914C-A943-9AFEA2481769}"/>
                </a:ext>
              </a:extLst>
            </p:cNvPr>
            <p:cNvGrpSpPr/>
            <p:nvPr/>
          </p:nvGrpSpPr>
          <p:grpSpPr>
            <a:xfrm>
              <a:off x="621792" y="3749040"/>
              <a:ext cx="7900488" cy="457200"/>
              <a:chOff x="457200" y="4572000"/>
              <a:chExt cx="7900488" cy="457200"/>
            </a:xfrm>
          </p:grpSpPr>
          <p:sp>
            <p:nvSpPr>
              <p:cNvPr id="9" name="Google Shape;371;p40">
                <a:extLst>
                  <a:ext uri="{FF2B5EF4-FFF2-40B4-BE49-F238E27FC236}">
                    <a16:creationId xmlns:a16="http://schemas.microsoft.com/office/drawing/2014/main" id="{4B0BB92C-014B-8F48-9591-66D7C5F236AD}"/>
                  </a:ext>
                </a:extLst>
              </p:cNvPr>
              <p:cNvSpPr/>
              <p:nvPr/>
            </p:nvSpPr>
            <p:spPr>
              <a:xfrm>
                <a:off x="457200"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0" name="Google Shape;372;p40">
                <a:extLst>
                  <a:ext uri="{FF2B5EF4-FFF2-40B4-BE49-F238E27FC236}">
                    <a16:creationId xmlns:a16="http://schemas.microsoft.com/office/drawing/2014/main" id="{B7D4A920-C7A0-C34B-B699-CBF722C3B0F3}"/>
                  </a:ext>
                </a:extLst>
              </p:cNvPr>
              <p:cNvSpPr/>
              <p:nvPr/>
            </p:nvSpPr>
            <p:spPr>
              <a:xfrm>
                <a:off x="6876288" y="457200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funct</a:t>
                </a:r>
                <a:endParaRPr sz="2800">
                  <a:solidFill>
                    <a:schemeClr val="dk1"/>
                  </a:solidFill>
                  <a:latin typeface="Courier New"/>
                  <a:ea typeface="Courier New"/>
                  <a:cs typeface="Courier New"/>
                  <a:sym typeface="Courier New"/>
                </a:endParaRPr>
              </a:p>
            </p:txBody>
          </p:sp>
          <p:sp>
            <p:nvSpPr>
              <p:cNvPr id="11" name="Google Shape;373;p40">
                <a:extLst>
                  <a:ext uri="{FF2B5EF4-FFF2-40B4-BE49-F238E27FC236}">
                    <a16:creationId xmlns:a16="http://schemas.microsoft.com/office/drawing/2014/main" id="{805E8193-32F9-104B-A458-0DB3C0B1A5B6}"/>
                  </a:ext>
                </a:extLst>
              </p:cNvPr>
              <p:cNvSpPr/>
              <p:nvPr/>
            </p:nvSpPr>
            <p:spPr>
              <a:xfrm>
                <a:off x="193852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12" name="Google Shape;374;p40">
                <a:extLst>
                  <a:ext uri="{FF2B5EF4-FFF2-40B4-BE49-F238E27FC236}">
                    <a16:creationId xmlns:a16="http://schemas.microsoft.com/office/drawing/2014/main" id="{39A478A8-0CAC-514C-A795-200D1310DF12}"/>
                  </a:ext>
                </a:extLst>
              </p:cNvPr>
              <p:cNvSpPr/>
              <p:nvPr/>
            </p:nvSpPr>
            <p:spPr>
              <a:xfrm>
                <a:off x="317296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13" name="Google Shape;375;p40">
                <a:extLst>
                  <a:ext uri="{FF2B5EF4-FFF2-40B4-BE49-F238E27FC236}">
                    <a16:creationId xmlns:a16="http://schemas.microsoft.com/office/drawing/2014/main" id="{441D1F9F-4F23-374F-8D25-16D1A2853443}"/>
                  </a:ext>
                </a:extLst>
              </p:cNvPr>
              <p:cNvSpPr/>
              <p:nvPr/>
            </p:nvSpPr>
            <p:spPr>
              <a:xfrm>
                <a:off x="440740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rd</a:t>
                </a:r>
                <a:endParaRPr sz="2800">
                  <a:solidFill>
                    <a:schemeClr val="dk1"/>
                  </a:solidFill>
                  <a:latin typeface="Courier New"/>
                  <a:ea typeface="Courier New"/>
                  <a:cs typeface="Courier New"/>
                  <a:sym typeface="Courier New"/>
                </a:endParaRPr>
              </a:p>
            </p:txBody>
          </p:sp>
          <p:sp>
            <p:nvSpPr>
              <p:cNvPr id="14" name="Google Shape;376;p40">
                <a:extLst>
                  <a:ext uri="{FF2B5EF4-FFF2-40B4-BE49-F238E27FC236}">
                    <a16:creationId xmlns:a16="http://schemas.microsoft.com/office/drawing/2014/main" id="{721B81D2-F09E-4F40-AA85-6EB8C216A726}"/>
                  </a:ext>
                </a:extLst>
              </p:cNvPr>
              <p:cNvSpPr/>
              <p:nvPr/>
            </p:nvSpPr>
            <p:spPr>
              <a:xfrm>
                <a:off x="5641848" y="457200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shamt</a:t>
                </a:r>
                <a:endParaRPr sz="2800">
                  <a:solidFill>
                    <a:schemeClr val="dk1"/>
                  </a:solidFill>
                  <a:latin typeface="Courier New"/>
                  <a:ea typeface="Courier New"/>
                  <a:cs typeface="Courier New"/>
                  <a:sym typeface="Courier New"/>
                </a:endParaRPr>
              </a:p>
            </p:txBody>
          </p:sp>
        </p:grpSp>
        <p:sp>
          <p:nvSpPr>
            <p:cNvPr id="7" name="Google Shape;377;p40">
              <a:extLst>
                <a:ext uri="{FF2B5EF4-FFF2-40B4-BE49-F238E27FC236}">
                  <a16:creationId xmlns:a16="http://schemas.microsoft.com/office/drawing/2014/main" id="{8D104A64-348D-2848-A035-D66D50126086}"/>
                </a:ext>
              </a:extLst>
            </p:cNvPr>
            <p:cNvSpPr txBox="1"/>
            <p:nvPr/>
          </p:nvSpPr>
          <p:spPr>
            <a:xfrm>
              <a:off x="351069" y="3383280"/>
              <a:ext cx="553500" cy="461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8" name="Google Shape;378;p40">
              <a:extLst>
                <a:ext uri="{FF2B5EF4-FFF2-40B4-BE49-F238E27FC236}">
                  <a16:creationId xmlns:a16="http://schemas.microsoft.com/office/drawing/2014/main" id="{FD52FC49-64E8-BA40-B51A-E560471CE8FB}"/>
                </a:ext>
              </a:extLst>
            </p:cNvPr>
            <p:cNvSpPr txBox="1"/>
            <p:nvPr/>
          </p:nvSpPr>
          <p:spPr>
            <a:xfrm>
              <a:off x="8331927" y="3383280"/>
              <a:ext cx="3690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spTree>
    <p:extLst>
      <p:ext uri="{BB962C8B-B14F-4D97-AF65-F5344CB8AC3E}">
        <p14:creationId xmlns:p14="http://schemas.microsoft.com/office/powerpoint/2010/main" val="28100424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80B22-C6E0-9841-AF45-E8DE990C63EB}"/>
              </a:ext>
            </a:extLst>
          </p:cNvPr>
          <p:cNvSpPr>
            <a:spLocks noGrp="1"/>
          </p:cNvSpPr>
          <p:nvPr>
            <p:ph type="title"/>
          </p:nvPr>
        </p:nvSpPr>
        <p:spPr/>
        <p:txBody>
          <a:bodyPr/>
          <a:lstStyle/>
          <a:p>
            <a:r>
              <a:rPr lang="en-US" altLang="zh-CN" dirty="0"/>
              <a:t>R</a:t>
            </a:r>
            <a:r>
              <a:rPr lang="zh-CN" altLang="en-US" dirty="0"/>
              <a:t>类型指令举例</a:t>
            </a:r>
            <a:endParaRPr lang="en-US" dirty="0"/>
          </a:p>
        </p:txBody>
      </p:sp>
      <p:sp>
        <p:nvSpPr>
          <p:cNvPr id="4" name="Google Shape;385;p41">
            <a:extLst>
              <a:ext uri="{FF2B5EF4-FFF2-40B4-BE49-F238E27FC236}">
                <a16:creationId xmlns:a16="http://schemas.microsoft.com/office/drawing/2014/main" id="{FA3EA242-2303-174E-B91E-142C4C86FFF9}"/>
              </a:ext>
            </a:extLst>
          </p:cNvPr>
          <p:cNvSpPr/>
          <p:nvPr/>
        </p:nvSpPr>
        <p:spPr>
          <a:xfrm>
            <a:off x="2103130" y="5181600"/>
            <a:ext cx="64191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dk1"/>
              </a:solidFill>
              <a:latin typeface="Courier New"/>
              <a:ea typeface="Courier New"/>
              <a:cs typeface="Courier New"/>
              <a:sym typeface="Courier New"/>
            </a:endParaRPr>
          </a:p>
        </p:txBody>
      </p:sp>
      <p:sp>
        <p:nvSpPr>
          <p:cNvPr id="5" name="Google Shape;388;p41">
            <a:extLst>
              <a:ext uri="{FF2B5EF4-FFF2-40B4-BE49-F238E27FC236}">
                <a16:creationId xmlns:a16="http://schemas.microsoft.com/office/drawing/2014/main" id="{A937B724-30EB-614B-A0F4-29339F4975D3}"/>
              </a:ext>
            </a:extLst>
          </p:cNvPr>
          <p:cNvSpPr txBox="1"/>
          <p:nvPr/>
        </p:nvSpPr>
        <p:spPr>
          <a:xfrm>
            <a:off x="351068" y="4832062"/>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6" name="Google Shape;389;p41">
            <a:extLst>
              <a:ext uri="{FF2B5EF4-FFF2-40B4-BE49-F238E27FC236}">
                <a16:creationId xmlns:a16="http://schemas.microsoft.com/office/drawing/2014/main" id="{89EB7CFA-4BC7-C340-87B2-F2F5B8520AE7}"/>
              </a:ext>
            </a:extLst>
          </p:cNvPr>
          <p:cNvSpPr txBox="1"/>
          <p:nvPr/>
        </p:nvSpPr>
        <p:spPr>
          <a:xfrm>
            <a:off x="8331926" y="48310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sp>
        <p:nvSpPr>
          <p:cNvPr id="7" name="Google Shape;390;p41">
            <a:extLst>
              <a:ext uri="{FF2B5EF4-FFF2-40B4-BE49-F238E27FC236}">
                <a16:creationId xmlns:a16="http://schemas.microsoft.com/office/drawing/2014/main" id="{7258F2FE-2399-D147-AD8B-27CAF3DCC89E}"/>
              </a:ext>
            </a:extLst>
          </p:cNvPr>
          <p:cNvSpPr/>
          <p:nvPr/>
        </p:nvSpPr>
        <p:spPr>
          <a:xfrm>
            <a:off x="621792" y="51968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latin typeface="Courier New"/>
                <a:ea typeface="Courier New"/>
                <a:cs typeface="Courier New"/>
                <a:sym typeface="Courier New"/>
              </a:rPr>
              <a:t>???</a:t>
            </a:r>
            <a:endParaRPr sz="2800">
              <a:latin typeface="Courier New"/>
              <a:ea typeface="Courier New"/>
              <a:cs typeface="Courier New"/>
              <a:sym typeface="Courier New"/>
            </a:endParaRPr>
          </a:p>
        </p:txBody>
      </p:sp>
      <p:sp>
        <p:nvSpPr>
          <p:cNvPr id="8" name="Google Shape;391;p41">
            <a:extLst>
              <a:ext uri="{FF2B5EF4-FFF2-40B4-BE49-F238E27FC236}">
                <a16:creationId xmlns:a16="http://schemas.microsoft.com/office/drawing/2014/main" id="{97F7CFDD-85F7-384E-9D7E-4088223B4B71}"/>
              </a:ext>
            </a:extLst>
          </p:cNvPr>
          <p:cNvSpPr/>
          <p:nvPr/>
        </p:nvSpPr>
        <p:spPr>
          <a:xfrm>
            <a:off x="7040880" y="519684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a:t>
            </a:r>
            <a:endParaRPr sz="2800">
              <a:solidFill>
                <a:schemeClr val="dk1"/>
              </a:solidFill>
              <a:latin typeface="Courier New"/>
              <a:ea typeface="Courier New"/>
              <a:cs typeface="Courier New"/>
              <a:sym typeface="Courier New"/>
            </a:endParaRPr>
          </a:p>
        </p:txBody>
      </p:sp>
      <p:sp>
        <p:nvSpPr>
          <p:cNvPr id="9" name="Google Shape;392;p41">
            <a:extLst>
              <a:ext uri="{FF2B5EF4-FFF2-40B4-BE49-F238E27FC236}">
                <a16:creationId xmlns:a16="http://schemas.microsoft.com/office/drawing/2014/main" id="{0221B88E-3191-7147-BEB3-FF9C58E3998D}"/>
              </a:ext>
            </a:extLst>
          </p:cNvPr>
          <p:cNvSpPr/>
          <p:nvPr/>
        </p:nvSpPr>
        <p:spPr>
          <a:xfrm>
            <a:off x="2103120" y="5196840"/>
            <a:ext cx="12345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a:t>
            </a:r>
            <a:endParaRPr sz="2800">
              <a:solidFill>
                <a:schemeClr val="dk1"/>
              </a:solidFill>
              <a:latin typeface="Courier New"/>
              <a:ea typeface="Courier New"/>
              <a:cs typeface="Courier New"/>
              <a:sym typeface="Courier New"/>
            </a:endParaRPr>
          </a:p>
        </p:txBody>
      </p:sp>
      <p:sp>
        <p:nvSpPr>
          <p:cNvPr id="10" name="Google Shape;393;p41">
            <a:extLst>
              <a:ext uri="{FF2B5EF4-FFF2-40B4-BE49-F238E27FC236}">
                <a16:creationId xmlns:a16="http://schemas.microsoft.com/office/drawing/2014/main" id="{CE8596D4-6BAC-2C4F-BFCC-0F4C82E9DF8D}"/>
              </a:ext>
            </a:extLst>
          </p:cNvPr>
          <p:cNvSpPr/>
          <p:nvPr/>
        </p:nvSpPr>
        <p:spPr>
          <a:xfrm>
            <a:off x="3337560" y="51968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a:t>
            </a:r>
            <a:endParaRPr sz="2800">
              <a:solidFill>
                <a:schemeClr val="dk1"/>
              </a:solidFill>
              <a:latin typeface="Courier New"/>
              <a:ea typeface="Courier New"/>
              <a:cs typeface="Courier New"/>
              <a:sym typeface="Courier New"/>
            </a:endParaRPr>
          </a:p>
        </p:txBody>
      </p:sp>
      <p:sp>
        <p:nvSpPr>
          <p:cNvPr id="11" name="Google Shape;394;p41">
            <a:extLst>
              <a:ext uri="{FF2B5EF4-FFF2-40B4-BE49-F238E27FC236}">
                <a16:creationId xmlns:a16="http://schemas.microsoft.com/office/drawing/2014/main" id="{41806945-C944-E943-831A-5F00267A0B51}"/>
              </a:ext>
            </a:extLst>
          </p:cNvPr>
          <p:cNvSpPr/>
          <p:nvPr/>
        </p:nvSpPr>
        <p:spPr>
          <a:xfrm>
            <a:off x="4572000" y="51968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a:t>
            </a:r>
            <a:endParaRPr sz="2800">
              <a:solidFill>
                <a:schemeClr val="dk1"/>
              </a:solidFill>
              <a:latin typeface="Courier New"/>
              <a:ea typeface="Courier New"/>
              <a:cs typeface="Courier New"/>
              <a:sym typeface="Courier New"/>
            </a:endParaRPr>
          </a:p>
        </p:txBody>
      </p:sp>
      <p:sp>
        <p:nvSpPr>
          <p:cNvPr id="12" name="Google Shape;395;p41">
            <a:extLst>
              <a:ext uri="{FF2B5EF4-FFF2-40B4-BE49-F238E27FC236}">
                <a16:creationId xmlns:a16="http://schemas.microsoft.com/office/drawing/2014/main" id="{D53FA9D3-5685-DE4F-8DB0-9D33C9CDF58D}"/>
              </a:ext>
            </a:extLst>
          </p:cNvPr>
          <p:cNvSpPr/>
          <p:nvPr/>
        </p:nvSpPr>
        <p:spPr>
          <a:xfrm>
            <a:off x="5806440" y="519684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a:t>
            </a:r>
            <a:endParaRPr sz="2800">
              <a:solidFill>
                <a:schemeClr val="dk1"/>
              </a:solidFill>
              <a:latin typeface="Courier New"/>
              <a:ea typeface="Courier New"/>
              <a:cs typeface="Courier New"/>
              <a:sym typeface="Courier New"/>
            </a:endParaRPr>
          </a:p>
        </p:txBody>
      </p:sp>
      <p:grpSp>
        <p:nvGrpSpPr>
          <p:cNvPr id="13" name="Google Shape;396;p41">
            <a:extLst>
              <a:ext uri="{FF2B5EF4-FFF2-40B4-BE49-F238E27FC236}">
                <a16:creationId xmlns:a16="http://schemas.microsoft.com/office/drawing/2014/main" id="{E39C90D7-2B76-5F44-9F5A-B0C022A352B8}"/>
              </a:ext>
            </a:extLst>
          </p:cNvPr>
          <p:cNvGrpSpPr/>
          <p:nvPr/>
        </p:nvGrpSpPr>
        <p:grpSpPr>
          <a:xfrm>
            <a:off x="621792" y="5638800"/>
            <a:ext cx="7900416" cy="457200"/>
            <a:chOff x="457200" y="4572000"/>
            <a:chExt cx="7900416" cy="457200"/>
          </a:xfrm>
        </p:grpSpPr>
        <p:sp>
          <p:nvSpPr>
            <p:cNvPr id="14" name="Google Shape;397;p41">
              <a:extLst>
                <a:ext uri="{FF2B5EF4-FFF2-40B4-BE49-F238E27FC236}">
                  <a16:creationId xmlns:a16="http://schemas.microsoft.com/office/drawing/2014/main" id="{EB4D59B9-BDEE-0042-B199-D3E615814B65}"/>
                </a:ext>
              </a:extLst>
            </p:cNvPr>
            <p:cNvSpPr/>
            <p:nvPr/>
          </p:nvSpPr>
          <p:spPr>
            <a:xfrm>
              <a:off x="457200" y="457200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15" name="Google Shape;398;p41">
              <a:extLst>
                <a:ext uri="{FF2B5EF4-FFF2-40B4-BE49-F238E27FC236}">
                  <a16:creationId xmlns:a16="http://schemas.microsoft.com/office/drawing/2014/main" id="{668CA89B-B064-0F49-ABF6-CDC0E741B810}"/>
                </a:ext>
              </a:extLst>
            </p:cNvPr>
            <p:cNvSpPr/>
            <p:nvPr/>
          </p:nvSpPr>
          <p:spPr>
            <a:xfrm>
              <a:off x="6876288" y="457200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funct</a:t>
              </a:r>
              <a:endParaRPr sz="2800">
                <a:solidFill>
                  <a:schemeClr val="dk1"/>
                </a:solidFill>
                <a:latin typeface="Courier New"/>
                <a:ea typeface="Courier New"/>
                <a:cs typeface="Courier New"/>
                <a:sym typeface="Courier New"/>
              </a:endParaRPr>
            </a:p>
          </p:txBody>
        </p:sp>
        <p:sp>
          <p:nvSpPr>
            <p:cNvPr id="16" name="Google Shape;399;p41">
              <a:extLst>
                <a:ext uri="{FF2B5EF4-FFF2-40B4-BE49-F238E27FC236}">
                  <a16:creationId xmlns:a16="http://schemas.microsoft.com/office/drawing/2014/main" id="{10DBBF34-6029-1842-B13C-97F3E72E03F7}"/>
                </a:ext>
              </a:extLst>
            </p:cNvPr>
            <p:cNvSpPr/>
            <p:nvPr/>
          </p:nvSpPr>
          <p:spPr>
            <a:xfrm>
              <a:off x="193852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rs</a:t>
              </a:r>
              <a:endParaRPr sz="2800">
                <a:solidFill>
                  <a:schemeClr val="dk1"/>
                </a:solidFill>
                <a:latin typeface="Courier New"/>
                <a:ea typeface="Courier New"/>
                <a:cs typeface="Courier New"/>
                <a:sym typeface="Courier New"/>
              </a:endParaRPr>
            </a:p>
          </p:txBody>
        </p:sp>
        <p:sp>
          <p:nvSpPr>
            <p:cNvPr id="17" name="Google Shape;400;p41">
              <a:extLst>
                <a:ext uri="{FF2B5EF4-FFF2-40B4-BE49-F238E27FC236}">
                  <a16:creationId xmlns:a16="http://schemas.microsoft.com/office/drawing/2014/main" id="{E7F67DA3-AFE0-CA44-8423-653776746FD8}"/>
                </a:ext>
              </a:extLst>
            </p:cNvPr>
            <p:cNvSpPr/>
            <p:nvPr/>
          </p:nvSpPr>
          <p:spPr>
            <a:xfrm>
              <a:off x="317296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rt</a:t>
              </a:r>
              <a:endParaRPr sz="2800">
                <a:solidFill>
                  <a:schemeClr val="dk1"/>
                </a:solidFill>
                <a:latin typeface="Courier New"/>
                <a:ea typeface="Courier New"/>
                <a:cs typeface="Courier New"/>
                <a:sym typeface="Courier New"/>
              </a:endParaRPr>
            </a:p>
          </p:txBody>
        </p:sp>
        <p:sp>
          <p:nvSpPr>
            <p:cNvPr id="18" name="Google Shape;401;p41">
              <a:extLst>
                <a:ext uri="{FF2B5EF4-FFF2-40B4-BE49-F238E27FC236}">
                  <a16:creationId xmlns:a16="http://schemas.microsoft.com/office/drawing/2014/main" id="{856E60D7-C6BF-9D48-B18C-184B4F8A89F3}"/>
                </a:ext>
              </a:extLst>
            </p:cNvPr>
            <p:cNvSpPr/>
            <p:nvPr/>
          </p:nvSpPr>
          <p:spPr>
            <a:xfrm>
              <a:off x="440740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rd</a:t>
              </a:r>
              <a:endParaRPr sz="2800">
                <a:solidFill>
                  <a:schemeClr val="dk1"/>
                </a:solidFill>
                <a:latin typeface="Courier New"/>
                <a:ea typeface="Courier New"/>
                <a:cs typeface="Courier New"/>
                <a:sym typeface="Courier New"/>
              </a:endParaRPr>
            </a:p>
          </p:txBody>
        </p:sp>
        <p:sp>
          <p:nvSpPr>
            <p:cNvPr id="19" name="Google Shape;402;p41">
              <a:extLst>
                <a:ext uri="{FF2B5EF4-FFF2-40B4-BE49-F238E27FC236}">
                  <a16:creationId xmlns:a16="http://schemas.microsoft.com/office/drawing/2014/main" id="{3E88CBB6-338C-E24B-B75A-C477C5E981E1}"/>
                </a:ext>
              </a:extLst>
            </p:cNvPr>
            <p:cNvSpPr/>
            <p:nvPr/>
          </p:nvSpPr>
          <p:spPr>
            <a:xfrm>
              <a:off x="564184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shamt</a:t>
              </a:r>
              <a:endParaRPr sz="2800">
                <a:solidFill>
                  <a:schemeClr val="dk1"/>
                </a:solidFill>
                <a:latin typeface="Courier New"/>
                <a:ea typeface="Courier New"/>
                <a:cs typeface="Courier New"/>
                <a:sym typeface="Courier New"/>
              </a:endParaRPr>
            </a:p>
          </p:txBody>
        </p:sp>
      </p:grpSp>
      <p:sp>
        <p:nvSpPr>
          <p:cNvPr id="20" name="Google Shape;403;p41">
            <a:extLst>
              <a:ext uri="{FF2B5EF4-FFF2-40B4-BE49-F238E27FC236}">
                <a16:creationId xmlns:a16="http://schemas.microsoft.com/office/drawing/2014/main" id="{1EF0CADA-3AA2-024C-B4E6-40D53ED46F45}"/>
              </a:ext>
            </a:extLst>
          </p:cNvPr>
          <p:cNvSpPr txBox="1"/>
          <p:nvPr/>
        </p:nvSpPr>
        <p:spPr>
          <a:xfrm>
            <a:off x="2529275" y="1130375"/>
            <a:ext cx="3912000" cy="821400"/>
          </a:xfrm>
          <a:prstGeom prst="rect">
            <a:avLst/>
          </a:prstGeom>
          <a:noFill/>
          <a:ln>
            <a:noFill/>
          </a:ln>
        </p:spPr>
        <p:txBody>
          <a:bodyPr spcFirstLastPara="1" wrap="square" lIns="91425" tIns="91425" rIns="91425" bIns="91425" anchor="t" anchorCtr="0">
            <a:noAutofit/>
          </a:bodyPr>
          <a:lstStyle/>
          <a:p>
            <a:pPr marL="0" lvl="0" indent="0" algn="l" rtl="0">
              <a:spcBef>
                <a:spcPts val="640"/>
              </a:spcBef>
              <a:spcAft>
                <a:spcPts val="0"/>
              </a:spcAft>
              <a:buNone/>
            </a:pPr>
            <a:r>
              <a:rPr lang="en-US" sz="3200">
                <a:solidFill>
                  <a:schemeClr val="dk1"/>
                </a:solidFill>
                <a:latin typeface="Courier New"/>
                <a:ea typeface="Courier New"/>
                <a:cs typeface="Courier New"/>
                <a:sym typeface="Courier New"/>
              </a:rPr>
              <a:t>add $t0 $t1 $t2</a:t>
            </a:r>
            <a:endParaRPr/>
          </a:p>
        </p:txBody>
      </p:sp>
      <p:pic>
        <p:nvPicPr>
          <p:cNvPr id="21" name="Google Shape;404;p41">
            <a:extLst>
              <a:ext uri="{FF2B5EF4-FFF2-40B4-BE49-F238E27FC236}">
                <a16:creationId xmlns:a16="http://schemas.microsoft.com/office/drawing/2014/main" id="{EF11D5DF-2960-2846-921A-EE88115304E9}"/>
              </a:ext>
            </a:extLst>
          </p:cNvPr>
          <p:cNvPicPr preferRelativeResize="0"/>
          <p:nvPr/>
        </p:nvPicPr>
        <p:blipFill>
          <a:blip r:embed="rId2">
            <a:alphaModFix/>
          </a:blip>
          <a:stretch>
            <a:fillRect/>
          </a:stretch>
        </p:blipFill>
        <p:spPr>
          <a:xfrm rot="10800000">
            <a:off x="-87639" y="122238"/>
            <a:ext cx="240039" cy="30162"/>
          </a:xfrm>
          <a:prstGeom prst="rect">
            <a:avLst/>
          </a:prstGeom>
          <a:noFill/>
          <a:ln>
            <a:noFill/>
          </a:ln>
        </p:spPr>
      </p:pic>
      <p:grpSp>
        <p:nvGrpSpPr>
          <p:cNvPr id="22" name="Google Shape;405;p41">
            <a:extLst>
              <a:ext uri="{FF2B5EF4-FFF2-40B4-BE49-F238E27FC236}">
                <a16:creationId xmlns:a16="http://schemas.microsoft.com/office/drawing/2014/main" id="{E4B0676B-63FA-4F4C-ABE9-23E9846C765A}"/>
              </a:ext>
            </a:extLst>
          </p:cNvPr>
          <p:cNvGrpSpPr/>
          <p:nvPr/>
        </p:nvGrpSpPr>
        <p:grpSpPr>
          <a:xfrm>
            <a:off x="0" y="1875575"/>
            <a:ext cx="9144000" cy="1443900"/>
            <a:chOff x="0" y="1875575"/>
            <a:chExt cx="9144000" cy="1443900"/>
          </a:xfrm>
        </p:grpSpPr>
        <p:pic>
          <p:nvPicPr>
            <p:cNvPr id="23" name="Google Shape;406;p41">
              <a:extLst>
                <a:ext uri="{FF2B5EF4-FFF2-40B4-BE49-F238E27FC236}">
                  <a16:creationId xmlns:a16="http://schemas.microsoft.com/office/drawing/2014/main" id="{C898056D-8D45-5544-A00C-F5FCF00933F0}"/>
                </a:ext>
              </a:extLst>
            </p:cNvPr>
            <p:cNvPicPr preferRelativeResize="0"/>
            <p:nvPr/>
          </p:nvPicPr>
          <p:blipFill rotWithShape="1">
            <a:blip r:embed="rId3">
              <a:alphaModFix/>
            </a:blip>
            <a:srcRect t="3306"/>
            <a:stretch/>
          </p:blipFill>
          <p:spPr>
            <a:xfrm>
              <a:off x="0" y="1875575"/>
              <a:ext cx="9144000" cy="1443900"/>
            </a:xfrm>
            <a:prstGeom prst="rect">
              <a:avLst/>
            </a:prstGeom>
            <a:noFill/>
            <a:ln>
              <a:noFill/>
            </a:ln>
          </p:spPr>
        </p:pic>
        <p:sp>
          <p:nvSpPr>
            <p:cNvPr id="24" name="Google Shape;407;p41">
              <a:extLst>
                <a:ext uri="{FF2B5EF4-FFF2-40B4-BE49-F238E27FC236}">
                  <a16:creationId xmlns:a16="http://schemas.microsoft.com/office/drawing/2014/main" id="{B798E4BE-56FA-8E46-BA06-AF2D9476E1E7}"/>
                </a:ext>
              </a:extLst>
            </p:cNvPr>
            <p:cNvSpPr/>
            <p:nvPr/>
          </p:nvSpPr>
          <p:spPr>
            <a:xfrm>
              <a:off x="0" y="1875575"/>
              <a:ext cx="9144000" cy="1443900"/>
            </a:xfrm>
            <a:prstGeom prst="rect">
              <a:avLst/>
            </a:prstGeom>
            <a:solidFill>
              <a:srgbClr val="00FF00">
                <a:alpha val="32310"/>
              </a:srgbClr>
            </a:solid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408;p41">
            <a:extLst>
              <a:ext uri="{FF2B5EF4-FFF2-40B4-BE49-F238E27FC236}">
                <a16:creationId xmlns:a16="http://schemas.microsoft.com/office/drawing/2014/main" id="{D27A4944-5D05-A94F-8C24-36F271DCD19D}"/>
              </a:ext>
            </a:extLst>
          </p:cNvPr>
          <p:cNvSpPr txBox="1"/>
          <p:nvPr/>
        </p:nvSpPr>
        <p:spPr>
          <a:xfrm>
            <a:off x="819050" y="3184013"/>
            <a:ext cx="7041300" cy="1635300"/>
          </a:xfrm>
          <a:prstGeom prst="rect">
            <a:avLst/>
          </a:prstGeom>
          <a:noFill/>
          <a:ln>
            <a:noFill/>
          </a:ln>
        </p:spPr>
        <p:txBody>
          <a:bodyPr spcFirstLastPara="1" wrap="square" lIns="91425" tIns="91425" rIns="91425" bIns="91425" anchor="t" anchorCtr="0">
            <a:noAutofit/>
          </a:bodyPr>
          <a:lstStyle/>
          <a:p>
            <a:pPr marL="0" lvl="0" indent="0" algn="l" rtl="0">
              <a:spcBef>
                <a:spcPts val="640"/>
              </a:spcBef>
              <a:spcAft>
                <a:spcPts val="0"/>
              </a:spcAft>
              <a:buNone/>
            </a:pPr>
            <a:r>
              <a:rPr lang="en-US" sz="3200">
                <a:solidFill>
                  <a:schemeClr val="dk1"/>
                </a:solidFill>
                <a:latin typeface="Courier New"/>
                <a:ea typeface="Courier New"/>
                <a:cs typeface="Courier New"/>
                <a:sym typeface="Courier New"/>
              </a:rPr>
              <a:t>rd = $t0 = $8</a:t>
            </a:r>
            <a:br>
              <a:rPr lang="en-US" sz="3200">
                <a:solidFill>
                  <a:schemeClr val="dk1"/>
                </a:solidFill>
                <a:latin typeface="Courier New"/>
                <a:ea typeface="Courier New"/>
                <a:cs typeface="Courier New"/>
                <a:sym typeface="Courier New"/>
              </a:rPr>
            </a:br>
            <a:r>
              <a:rPr lang="en-US" sz="3200">
                <a:solidFill>
                  <a:schemeClr val="dk1"/>
                </a:solidFill>
                <a:latin typeface="Courier New"/>
                <a:ea typeface="Courier New"/>
                <a:cs typeface="Courier New"/>
                <a:sym typeface="Courier New"/>
              </a:rPr>
              <a:t>rs = $t1 = $9</a:t>
            </a:r>
            <a:endParaRPr sz="3200">
              <a:solidFill>
                <a:schemeClr val="dk1"/>
              </a:solidFill>
              <a:latin typeface="Courier New"/>
              <a:ea typeface="Courier New"/>
              <a:cs typeface="Courier New"/>
              <a:sym typeface="Courier New"/>
            </a:endParaRPr>
          </a:p>
          <a:p>
            <a:pPr marL="0" lvl="0" indent="0" algn="l" rtl="0">
              <a:spcBef>
                <a:spcPts val="640"/>
              </a:spcBef>
              <a:spcAft>
                <a:spcPts val="0"/>
              </a:spcAft>
              <a:buClr>
                <a:schemeClr val="dk1"/>
              </a:buClr>
              <a:buSzPts val="1100"/>
              <a:buFont typeface="Arial"/>
              <a:buNone/>
            </a:pPr>
            <a:r>
              <a:rPr lang="en-US" sz="3200">
                <a:solidFill>
                  <a:schemeClr val="dk1"/>
                </a:solidFill>
                <a:latin typeface="Courier New"/>
                <a:ea typeface="Courier New"/>
                <a:cs typeface="Courier New"/>
                <a:sym typeface="Courier New"/>
              </a:rPr>
              <a:t>rt = $t2 = $10</a:t>
            </a:r>
            <a:endParaRPr sz="3200">
              <a:solidFill>
                <a:schemeClr val="dk1"/>
              </a:solidFill>
              <a:latin typeface="Courier New"/>
              <a:ea typeface="Courier New"/>
              <a:cs typeface="Courier New"/>
              <a:sym typeface="Courier New"/>
            </a:endParaRPr>
          </a:p>
        </p:txBody>
      </p:sp>
      <p:sp>
        <p:nvSpPr>
          <p:cNvPr id="26" name="Google Shape;409;p41">
            <a:extLst>
              <a:ext uri="{FF2B5EF4-FFF2-40B4-BE49-F238E27FC236}">
                <a16:creationId xmlns:a16="http://schemas.microsoft.com/office/drawing/2014/main" id="{688EE4A5-C8FB-BF4E-B431-039EA441A4D4}"/>
              </a:ext>
            </a:extLst>
          </p:cNvPr>
          <p:cNvSpPr/>
          <p:nvPr/>
        </p:nvSpPr>
        <p:spPr>
          <a:xfrm>
            <a:off x="3007250" y="3447325"/>
            <a:ext cx="1613700" cy="15855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410;p41">
            <a:extLst>
              <a:ext uri="{FF2B5EF4-FFF2-40B4-BE49-F238E27FC236}">
                <a16:creationId xmlns:a16="http://schemas.microsoft.com/office/drawing/2014/main" id="{13E24660-0084-694B-BC90-01408DBA1071}"/>
              </a:ext>
            </a:extLst>
          </p:cNvPr>
          <p:cNvGrpSpPr/>
          <p:nvPr/>
        </p:nvGrpSpPr>
        <p:grpSpPr>
          <a:xfrm>
            <a:off x="1362603" y="2713875"/>
            <a:ext cx="2509897" cy="2482897"/>
            <a:chOff x="1362603" y="2713875"/>
            <a:chExt cx="2509897" cy="2482897"/>
          </a:xfrm>
        </p:grpSpPr>
        <p:sp>
          <p:nvSpPr>
            <p:cNvPr id="28" name="Google Shape;411;p41">
              <a:extLst>
                <a:ext uri="{FF2B5EF4-FFF2-40B4-BE49-F238E27FC236}">
                  <a16:creationId xmlns:a16="http://schemas.microsoft.com/office/drawing/2014/main" id="{358611F6-4502-6544-A7AE-CC3195B2DC59}"/>
                </a:ext>
              </a:extLst>
            </p:cNvPr>
            <p:cNvSpPr/>
            <p:nvPr/>
          </p:nvSpPr>
          <p:spPr>
            <a:xfrm>
              <a:off x="3266800" y="2713875"/>
              <a:ext cx="605700" cy="6057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412;p41">
              <a:extLst>
                <a:ext uri="{FF2B5EF4-FFF2-40B4-BE49-F238E27FC236}">
                  <a16:creationId xmlns:a16="http://schemas.microsoft.com/office/drawing/2014/main" id="{A31B11C2-EC85-6248-8604-5CE61E03EA40}"/>
                </a:ext>
              </a:extLst>
            </p:cNvPr>
            <p:cNvCxnSpPr>
              <a:stCxn id="28" idx="3"/>
              <a:endCxn id="7" idx="0"/>
            </p:cNvCxnSpPr>
            <p:nvPr/>
          </p:nvCxnSpPr>
          <p:spPr>
            <a:xfrm flipH="1">
              <a:off x="1362603" y="3230872"/>
              <a:ext cx="1992900" cy="1965900"/>
            </a:xfrm>
            <a:prstGeom prst="straightConnector1">
              <a:avLst/>
            </a:prstGeom>
            <a:noFill/>
            <a:ln w="28575" cap="flat" cmpd="sng">
              <a:solidFill>
                <a:srgbClr val="FF0000"/>
              </a:solidFill>
              <a:prstDash val="solid"/>
              <a:round/>
              <a:headEnd type="none" w="med" len="med"/>
              <a:tailEnd type="triangle" w="med" len="med"/>
            </a:ln>
          </p:spPr>
        </p:cxnSp>
      </p:grpSp>
      <p:grpSp>
        <p:nvGrpSpPr>
          <p:cNvPr id="30" name="Google Shape;413;p41">
            <a:extLst>
              <a:ext uri="{FF2B5EF4-FFF2-40B4-BE49-F238E27FC236}">
                <a16:creationId xmlns:a16="http://schemas.microsoft.com/office/drawing/2014/main" id="{31EACBDF-ADCF-B544-AE16-F58E1F5594AC}"/>
              </a:ext>
            </a:extLst>
          </p:cNvPr>
          <p:cNvGrpSpPr/>
          <p:nvPr/>
        </p:nvGrpSpPr>
        <p:grpSpPr>
          <a:xfrm>
            <a:off x="621802" y="5638800"/>
            <a:ext cx="7900428" cy="457200"/>
            <a:chOff x="621792" y="2834640"/>
            <a:chExt cx="7900428" cy="457200"/>
          </a:xfrm>
        </p:grpSpPr>
        <p:sp>
          <p:nvSpPr>
            <p:cNvPr id="31" name="Google Shape;414;p41">
              <a:extLst>
                <a:ext uri="{FF2B5EF4-FFF2-40B4-BE49-F238E27FC236}">
                  <a16:creationId xmlns:a16="http://schemas.microsoft.com/office/drawing/2014/main" id="{AEAFAB79-E1A9-C54C-8318-18BC28DC468E}"/>
                </a:ext>
              </a:extLst>
            </p:cNvPr>
            <p:cNvSpPr/>
            <p:nvPr/>
          </p:nvSpPr>
          <p:spPr>
            <a:xfrm>
              <a:off x="621792" y="2834640"/>
              <a:ext cx="14814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opcode</a:t>
              </a:r>
              <a:endParaRPr sz="2800">
                <a:solidFill>
                  <a:schemeClr val="dk1"/>
                </a:solidFill>
                <a:latin typeface="Courier New"/>
                <a:ea typeface="Courier New"/>
                <a:cs typeface="Courier New"/>
                <a:sym typeface="Courier New"/>
              </a:endParaRPr>
            </a:p>
          </p:txBody>
        </p:sp>
        <p:sp>
          <p:nvSpPr>
            <p:cNvPr id="32" name="Google Shape;415;p41">
              <a:extLst>
                <a:ext uri="{FF2B5EF4-FFF2-40B4-BE49-F238E27FC236}">
                  <a16:creationId xmlns:a16="http://schemas.microsoft.com/office/drawing/2014/main" id="{70FA2281-CFCC-494D-B10B-0754A5E0D571}"/>
                </a:ext>
              </a:extLst>
            </p:cNvPr>
            <p:cNvSpPr/>
            <p:nvPr/>
          </p:nvSpPr>
          <p:spPr>
            <a:xfrm>
              <a:off x="2103120" y="2834640"/>
              <a:ext cx="641910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dk1"/>
                </a:solidFill>
                <a:latin typeface="Courier New"/>
                <a:ea typeface="Courier New"/>
                <a:cs typeface="Courier New"/>
                <a:sym typeface="Courier New"/>
              </a:endParaRPr>
            </a:p>
          </p:txBody>
        </p:sp>
      </p:grpSp>
      <p:sp>
        <p:nvSpPr>
          <p:cNvPr id="33" name="Google Shape;416;p41">
            <a:extLst>
              <a:ext uri="{FF2B5EF4-FFF2-40B4-BE49-F238E27FC236}">
                <a16:creationId xmlns:a16="http://schemas.microsoft.com/office/drawing/2014/main" id="{02EEF75F-61CE-4F43-80FB-372C56F38F4F}"/>
              </a:ext>
            </a:extLst>
          </p:cNvPr>
          <p:cNvSpPr/>
          <p:nvPr/>
        </p:nvSpPr>
        <p:spPr>
          <a:xfrm>
            <a:off x="621792" y="5196840"/>
            <a:ext cx="1481400" cy="4572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rgbClr val="FF0000"/>
                </a:solidFill>
                <a:latin typeface="Courier New"/>
                <a:ea typeface="Courier New"/>
                <a:cs typeface="Courier New"/>
                <a:sym typeface="Courier New"/>
              </a:rPr>
              <a:t>0</a:t>
            </a:r>
            <a:endParaRPr sz="2800">
              <a:solidFill>
                <a:srgbClr val="FF0000"/>
              </a:solidFill>
              <a:latin typeface="Courier New"/>
              <a:ea typeface="Courier New"/>
              <a:cs typeface="Courier New"/>
              <a:sym typeface="Courier New"/>
            </a:endParaRPr>
          </a:p>
        </p:txBody>
      </p:sp>
      <p:sp>
        <p:nvSpPr>
          <p:cNvPr id="34" name="Google Shape;417;p41">
            <a:extLst>
              <a:ext uri="{FF2B5EF4-FFF2-40B4-BE49-F238E27FC236}">
                <a16:creationId xmlns:a16="http://schemas.microsoft.com/office/drawing/2014/main" id="{0A6D0567-C44A-9F41-91CC-90067C99D8BE}"/>
              </a:ext>
            </a:extLst>
          </p:cNvPr>
          <p:cNvSpPr/>
          <p:nvPr/>
        </p:nvSpPr>
        <p:spPr>
          <a:xfrm>
            <a:off x="2103120" y="5196840"/>
            <a:ext cx="1234500" cy="4572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rgbClr val="FF00FF"/>
                </a:solidFill>
                <a:latin typeface="Courier New"/>
                <a:ea typeface="Courier New"/>
                <a:cs typeface="Courier New"/>
                <a:sym typeface="Courier New"/>
              </a:rPr>
              <a:t>9</a:t>
            </a:r>
            <a:endParaRPr sz="2800">
              <a:solidFill>
                <a:srgbClr val="FF00FF"/>
              </a:solidFill>
              <a:latin typeface="Courier New"/>
              <a:ea typeface="Courier New"/>
              <a:cs typeface="Courier New"/>
              <a:sym typeface="Courier New"/>
            </a:endParaRPr>
          </a:p>
        </p:txBody>
      </p:sp>
      <p:sp>
        <p:nvSpPr>
          <p:cNvPr id="35" name="Google Shape;418;p41">
            <a:extLst>
              <a:ext uri="{FF2B5EF4-FFF2-40B4-BE49-F238E27FC236}">
                <a16:creationId xmlns:a16="http://schemas.microsoft.com/office/drawing/2014/main" id="{2730CF46-2DAE-CD4D-B955-43C5421BB1DC}"/>
              </a:ext>
            </a:extLst>
          </p:cNvPr>
          <p:cNvSpPr/>
          <p:nvPr/>
        </p:nvSpPr>
        <p:spPr>
          <a:xfrm>
            <a:off x="3337560" y="5196840"/>
            <a:ext cx="1234500" cy="4572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rgbClr val="FF00FF"/>
                </a:solidFill>
                <a:latin typeface="Courier New"/>
                <a:ea typeface="Courier New"/>
                <a:cs typeface="Courier New"/>
                <a:sym typeface="Courier New"/>
              </a:rPr>
              <a:t>10</a:t>
            </a:r>
            <a:endParaRPr sz="2800">
              <a:solidFill>
                <a:srgbClr val="FF00FF"/>
              </a:solidFill>
              <a:latin typeface="Courier New"/>
              <a:ea typeface="Courier New"/>
              <a:cs typeface="Courier New"/>
              <a:sym typeface="Courier New"/>
            </a:endParaRPr>
          </a:p>
        </p:txBody>
      </p:sp>
      <p:sp>
        <p:nvSpPr>
          <p:cNvPr id="36" name="Google Shape;419;p41">
            <a:extLst>
              <a:ext uri="{FF2B5EF4-FFF2-40B4-BE49-F238E27FC236}">
                <a16:creationId xmlns:a16="http://schemas.microsoft.com/office/drawing/2014/main" id="{B6837E5E-12D9-1B45-9380-F73F5310D704}"/>
              </a:ext>
            </a:extLst>
          </p:cNvPr>
          <p:cNvSpPr/>
          <p:nvPr/>
        </p:nvSpPr>
        <p:spPr>
          <a:xfrm>
            <a:off x="4572000" y="5196840"/>
            <a:ext cx="1234500" cy="4572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rgbClr val="FF00FF"/>
                </a:solidFill>
                <a:latin typeface="Courier New"/>
                <a:ea typeface="Courier New"/>
                <a:cs typeface="Courier New"/>
                <a:sym typeface="Courier New"/>
              </a:rPr>
              <a:t>8</a:t>
            </a:r>
            <a:endParaRPr sz="2800">
              <a:solidFill>
                <a:srgbClr val="FF00FF"/>
              </a:solidFill>
              <a:latin typeface="Courier New"/>
              <a:ea typeface="Courier New"/>
              <a:cs typeface="Courier New"/>
              <a:sym typeface="Courier New"/>
            </a:endParaRPr>
          </a:p>
        </p:txBody>
      </p:sp>
      <p:grpSp>
        <p:nvGrpSpPr>
          <p:cNvPr id="37" name="Google Shape;420;p41">
            <a:extLst>
              <a:ext uri="{FF2B5EF4-FFF2-40B4-BE49-F238E27FC236}">
                <a16:creationId xmlns:a16="http://schemas.microsoft.com/office/drawing/2014/main" id="{6C1D8B23-138F-D44C-B29F-7BB9E0B1F425}"/>
              </a:ext>
            </a:extLst>
          </p:cNvPr>
          <p:cNvGrpSpPr/>
          <p:nvPr/>
        </p:nvGrpSpPr>
        <p:grpSpPr>
          <a:xfrm>
            <a:off x="1362492" y="2713875"/>
            <a:ext cx="7695833" cy="2483100"/>
            <a:chOff x="1362492" y="2713875"/>
            <a:chExt cx="7695833" cy="2483100"/>
          </a:xfrm>
        </p:grpSpPr>
        <p:sp>
          <p:nvSpPr>
            <p:cNvPr id="38" name="Google Shape;421;p41">
              <a:extLst>
                <a:ext uri="{FF2B5EF4-FFF2-40B4-BE49-F238E27FC236}">
                  <a16:creationId xmlns:a16="http://schemas.microsoft.com/office/drawing/2014/main" id="{C836DE6E-5692-2C46-854A-70CC41C9A90C}"/>
                </a:ext>
              </a:extLst>
            </p:cNvPr>
            <p:cNvSpPr/>
            <p:nvPr/>
          </p:nvSpPr>
          <p:spPr>
            <a:xfrm>
              <a:off x="7958225" y="2713875"/>
              <a:ext cx="1100100" cy="6057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422;p41">
              <a:extLst>
                <a:ext uri="{FF2B5EF4-FFF2-40B4-BE49-F238E27FC236}">
                  <a16:creationId xmlns:a16="http://schemas.microsoft.com/office/drawing/2014/main" id="{9789B269-18D7-4246-AEAC-B897480AD309}"/>
                </a:ext>
              </a:extLst>
            </p:cNvPr>
            <p:cNvCxnSpPr>
              <a:endCxn id="33" idx="0"/>
            </p:cNvCxnSpPr>
            <p:nvPr/>
          </p:nvCxnSpPr>
          <p:spPr>
            <a:xfrm flipH="1">
              <a:off x="1362492" y="3230940"/>
              <a:ext cx="6756900" cy="1965900"/>
            </a:xfrm>
            <a:prstGeom prst="straightConnector1">
              <a:avLst/>
            </a:prstGeom>
            <a:noFill/>
            <a:ln w="28575" cap="flat" cmpd="sng">
              <a:solidFill>
                <a:srgbClr val="FF0000"/>
              </a:solidFill>
              <a:prstDash val="solid"/>
              <a:round/>
              <a:headEnd type="none" w="med" len="med"/>
              <a:tailEnd type="triangle" w="med" len="med"/>
            </a:ln>
          </p:spPr>
        </p:cxnSp>
        <p:cxnSp>
          <p:nvCxnSpPr>
            <p:cNvPr id="40" name="Google Shape;423;p41">
              <a:extLst>
                <a:ext uri="{FF2B5EF4-FFF2-40B4-BE49-F238E27FC236}">
                  <a16:creationId xmlns:a16="http://schemas.microsoft.com/office/drawing/2014/main" id="{6089E27E-6A3E-0245-B6F6-C2313FF15608}"/>
                </a:ext>
              </a:extLst>
            </p:cNvPr>
            <p:cNvCxnSpPr>
              <a:stCxn id="38" idx="4"/>
              <a:endCxn id="8" idx="0"/>
            </p:cNvCxnSpPr>
            <p:nvPr/>
          </p:nvCxnSpPr>
          <p:spPr>
            <a:xfrm flipH="1">
              <a:off x="7781675" y="3319575"/>
              <a:ext cx="726600" cy="1877400"/>
            </a:xfrm>
            <a:prstGeom prst="straightConnector1">
              <a:avLst/>
            </a:prstGeom>
            <a:noFill/>
            <a:ln w="28575" cap="flat" cmpd="sng">
              <a:solidFill>
                <a:srgbClr val="FF0000"/>
              </a:solidFill>
              <a:prstDash val="solid"/>
              <a:round/>
              <a:headEnd type="none" w="med" len="med"/>
              <a:tailEnd type="triangle" w="med" len="med"/>
            </a:ln>
          </p:spPr>
        </p:cxnSp>
      </p:grpSp>
      <p:sp>
        <p:nvSpPr>
          <p:cNvPr id="41" name="Google Shape;424;p41">
            <a:extLst>
              <a:ext uri="{FF2B5EF4-FFF2-40B4-BE49-F238E27FC236}">
                <a16:creationId xmlns:a16="http://schemas.microsoft.com/office/drawing/2014/main" id="{6682AAB3-5E3A-7042-A1E9-8A9A64A72DC1}"/>
              </a:ext>
            </a:extLst>
          </p:cNvPr>
          <p:cNvSpPr/>
          <p:nvPr/>
        </p:nvSpPr>
        <p:spPr>
          <a:xfrm>
            <a:off x="7040880" y="5196840"/>
            <a:ext cx="1481400" cy="4572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rgbClr val="FF0000"/>
                </a:solidFill>
                <a:latin typeface="Courier New"/>
                <a:ea typeface="Courier New"/>
                <a:cs typeface="Courier New"/>
                <a:sym typeface="Courier New"/>
              </a:rPr>
              <a:t>0x20</a:t>
            </a:r>
            <a:endParaRPr sz="2800">
              <a:solidFill>
                <a:srgbClr val="FF0000"/>
              </a:solidFill>
              <a:latin typeface="Courier New"/>
              <a:ea typeface="Courier New"/>
              <a:cs typeface="Courier New"/>
              <a:sym typeface="Courier New"/>
            </a:endParaRPr>
          </a:p>
        </p:txBody>
      </p:sp>
      <p:sp>
        <p:nvSpPr>
          <p:cNvPr id="42" name="Google Shape;427;p41">
            <a:extLst>
              <a:ext uri="{FF2B5EF4-FFF2-40B4-BE49-F238E27FC236}">
                <a16:creationId xmlns:a16="http://schemas.microsoft.com/office/drawing/2014/main" id="{CCBF3B4B-CC47-2D40-8CA2-7DD19B0310B1}"/>
              </a:ext>
            </a:extLst>
          </p:cNvPr>
          <p:cNvSpPr/>
          <p:nvPr/>
        </p:nvSpPr>
        <p:spPr>
          <a:xfrm>
            <a:off x="5806440" y="5196840"/>
            <a:ext cx="1234500" cy="4572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a:t>
            </a:r>
            <a:endParaRPr sz="2800">
              <a:solidFill>
                <a:schemeClr val="dk1"/>
              </a:solidFill>
              <a:latin typeface="Courier New"/>
              <a:ea typeface="Courier New"/>
              <a:cs typeface="Courier New"/>
              <a:sym typeface="Courier New"/>
            </a:endParaRPr>
          </a:p>
        </p:txBody>
      </p:sp>
    </p:spTree>
    <p:extLst>
      <p:ext uri="{BB962C8B-B14F-4D97-AF65-F5344CB8AC3E}">
        <p14:creationId xmlns:p14="http://schemas.microsoft.com/office/powerpoint/2010/main" val="530242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C499E-E848-5A43-95B5-150A2ADB6C97}"/>
              </a:ext>
            </a:extLst>
          </p:cNvPr>
          <p:cNvSpPr>
            <a:spLocks noGrp="1"/>
          </p:cNvSpPr>
          <p:nvPr>
            <p:ph type="title"/>
          </p:nvPr>
        </p:nvSpPr>
        <p:spPr/>
        <p:txBody>
          <a:bodyPr/>
          <a:lstStyle/>
          <a:p>
            <a:r>
              <a:rPr lang="en-US" altLang="zh-CN" dirty="0"/>
              <a:t>R</a:t>
            </a:r>
            <a:r>
              <a:rPr lang="zh-CN" altLang="en-US" dirty="0"/>
              <a:t>类型机器码</a:t>
            </a:r>
            <a:endParaRPr lang="en-US" dirty="0"/>
          </a:p>
        </p:txBody>
      </p:sp>
      <p:sp>
        <p:nvSpPr>
          <p:cNvPr id="4" name="Google Shape;432;p42">
            <a:extLst>
              <a:ext uri="{FF2B5EF4-FFF2-40B4-BE49-F238E27FC236}">
                <a16:creationId xmlns:a16="http://schemas.microsoft.com/office/drawing/2014/main" id="{A5D73D3E-0B9D-8C41-AC91-2074150F6BE4}"/>
              </a:ext>
            </a:extLst>
          </p:cNvPr>
          <p:cNvSpPr txBox="1">
            <a:spLocks/>
          </p:cNvSpPr>
          <p:nvPr/>
        </p:nvSpPr>
        <p:spPr>
          <a:xfrm>
            <a:off x="457200" y="1600200"/>
            <a:ext cx="8229600" cy="3142800"/>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Bef>
                <a:spcPts val="0"/>
              </a:spcBef>
              <a:buClr>
                <a:schemeClr val="dk1"/>
              </a:buClr>
              <a:buSzPts val="3200"/>
              <a:buFont typeface="Arial"/>
              <a:buChar char="•"/>
            </a:pPr>
            <a:r>
              <a:rPr lang="en-US" sz="3200" dirty="0">
                <a:solidFill>
                  <a:schemeClr val="dk1"/>
                </a:solidFill>
                <a:latin typeface="Calibri"/>
                <a:ea typeface="Calibri"/>
                <a:cs typeface="Calibri"/>
                <a:sym typeface="Calibri"/>
              </a:rPr>
              <a:t>MIPS Instruction:</a:t>
            </a:r>
            <a:r>
              <a:rPr lang="zh-CN" altLang="en-US" sz="3200" dirty="0">
                <a:solidFill>
                  <a:schemeClr val="dk1"/>
                </a:solidFill>
                <a:latin typeface="Calibri"/>
                <a:ea typeface="Calibri"/>
                <a:cs typeface="Calibri"/>
                <a:sym typeface="Calibri"/>
              </a:rPr>
              <a:t> </a:t>
            </a:r>
            <a:r>
              <a:rPr lang="en-US" sz="3200" dirty="0">
                <a:solidFill>
                  <a:schemeClr val="dk1"/>
                </a:solidFill>
                <a:latin typeface="Courier New"/>
                <a:ea typeface="Courier New"/>
                <a:cs typeface="Courier New"/>
                <a:sym typeface="Courier New"/>
              </a:rPr>
              <a:t>add $8,$9,$10</a:t>
            </a:r>
            <a:endParaRPr lang="en-US" dirty="0"/>
          </a:p>
          <a:p>
            <a:pPr marL="742950" lvl="1" indent="-285750">
              <a:spcBef>
                <a:spcPts val="1200"/>
              </a:spcBef>
              <a:buClr>
                <a:schemeClr val="dk1"/>
              </a:buClr>
              <a:buFont typeface="Arial"/>
              <a:buNone/>
            </a:pPr>
            <a:r>
              <a:rPr lang="en-US" sz="2800" dirty="0">
                <a:solidFill>
                  <a:schemeClr val="dk1"/>
                </a:solidFill>
                <a:latin typeface="Calibri"/>
                <a:ea typeface="Calibri"/>
                <a:cs typeface="Calibri"/>
                <a:sym typeface="Calibri"/>
              </a:rPr>
              <a:t>Field representation (decimal):</a:t>
            </a:r>
            <a:endParaRPr lang="en-US" dirty="0"/>
          </a:p>
          <a:p>
            <a:pPr marL="742950" lvl="1" indent="-285750">
              <a:spcBef>
                <a:spcPts val="480"/>
              </a:spcBef>
              <a:buClr>
                <a:schemeClr val="dk1"/>
              </a:buClr>
              <a:buFont typeface="Arial"/>
              <a:buNone/>
            </a:pPr>
            <a:endParaRPr lang="en-US" dirty="0">
              <a:solidFill>
                <a:schemeClr val="dk1"/>
              </a:solidFill>
              <a:latin typeface="Calibri"/>
              <a:ea typeface="Calibri"/>
              <a:cs typeface="Calibri"/>
              <a:sym typeface="Calibri"/>
            </a:endParaRPr>
          </a:p>
          <a:p>
            <a:pPr marL="742950" lvl="1" indent="-285750">
              <a:spcBef>
                <a:spcPts val="2400"/>
              </a:spcBef>
              <a:buClr>
                <a:schemeClr val="dk1"/>
              </a:buClr>
              <a:buFont typeface="Arial"/>
              <a:buNone/>
            </a:pPr>
            <a:r>
              <a:rPr lang="en-US" sz="2800" dirty="0">
                <a:solidFill>
                  <a:schemeClr val="dk1"/>
                </a:solidFill>
                <a:latin typeface="Calibri"/>
                <a:ea typeface="Calibri"/>
                <a:cs typeface="Calibri"/>
                <a:sym typeface="Calibri"/>
              </a:rPr>
              <a:t>Field representation (binary):</a:t>
            </a:r>
            <a:endParaRPr lang="en-US" dirty="0"/>
          </a:p>
          <a:p>
            <a:pPr marL="742950" lvl="1" indent="-285750">
              <a:spcBef>
                <a:spcPts val="480"/>
              </a:spcBef>
              <a:buClr>
                <a:schemeClr val="dk1"/>
              </a:buClr>
              <a:buFont typeface="Arial"/>
              <a:buNone/>
            </a:pPr>
            <a:endParaRPr lang="en-US" dirty="0">
              <a:solidFill>
                <a:schemeClr val="dk1"/>
              </a:solidFill>
              <a:latin typeface="Calibri"/>
              <a:ea typeface="Calibri"/>
              <a:cs typeface="Calibri"/>
              <a:sym typeface="Calibri"/>
            </a:endParaRPr>
          </a:p>
          <a:p>
            <a:pPr marL="742950" lvl="1" indent="-285750">
              <a:spcBef>
                <a:spcPts val="480"/>
              </a:spcBef>
              <a:buClr>
                <a:schemeClr val="dk1"/>
              </a:buClr>
              <a:buFont typeface="Arial"/>
              <a:buNone/>
            </a:pPr>
            <a:endParaRPr lang="en-US" dirty="0">
              <a:solidFill>
                <a:schemeClr val="dk1"/>
              </a:solidFill>
              <a:latin typeface="Calibri"/>
              <a:ea typeface="Calibri"/>
              <a:cs typeface="Calibri"/>
              <a:sym typeface="Calibri"/>
            </a:endParaRPr>
          </a:p>
          <a:p>
            <a:pPr marL="742950" lvl="1" indent="-285750">
              <a:spcBef>
                <a:spcPts val="1800"/>
              </a:spcBef>
              <a:buClr>
                <a:schemeClr val="dk1"/>
              </a:buClr>
              <a:buFont typeface="Arial"/>
              <a:buNone/>
            </a:pPr>
            <a:endParaRPr lang="en-US" sz="2800" dirty="0">
              <a:solidFill>
                <a:schemeClr val="dk1"/>
              </a:solidFill>
              <a:latin typeface="Calibri"/>
              <a:ea typeface="Calibri"/>
              <a:cs typeface="Calibri"/>
              <a:sym typeface="Calibri"/>
            </a:endParaRPr>
          </a:p>
        </p:txBody>
      </p:sp>
      <p:grpSp>
        <p:nvGrpSpPr>
          <p:cNvPr id="5" name="Google Shape;433;p42">
            <a:extLst>
              <a:ext uri="{FF2B5EF4-FFF2-40B4-BE49-F238E27FC236}">
                <a16:creationId xmlns:a16="http://schemas.microsoft.com/office/drawing/2014/main" id="{9444E01E-596A-4C4A-8038-C8B6133FE26C}"/>
              </a:ext>
            </a:extLst>
          </p:cNvPr>
          <p:cNvGrpSpPr/>
          <p:nvPr/>
        </p:nvGrpSpPr>
        <p:grpSpPr>
          <a:xfrm>
            <a:off x="3109075" y="2053725"/>
            <a:ext cx="3492200" cy="735300"/>
            <a:chOff x="3109075" y="2053725"/>
            <a:chExt cx="3492200" cy="735300"/>
          </a:xfrm>
        </p:grpSpPr>
        <p:cxnSp>
          <p:nvCxnSpPr>
            <p:cNvPr id="6" name="Google Shape;434;p42">
              <a:extLst>
                <a:ext uri="{FF2B5EF4-FFF2-40B4-BE49-F238E27FC236}">
                  <a16:creationId xmlns:a16="http://schemas.microsoft.com/office/drawing/2014/main" id="{E9D66339-B38E-2F40-95E7-DD3B19347F1D}"/>
                </a:ext>
              </a:extLst>
            </p:cNvPr>
            <p:cNvCxnSpPr/>
            <p:nvPr/>
          </p:nvCxnSpPr>
          <p:spPr>
            <a:xfrm>
              <a:off x="4987625" y="2065950"/>
              <a:ext cx="544500" cy="723000"/>
            </a:xfrm>
            <a:prstGeom prst="straightConnector1">
              <a:avLst/>
            </a:prstGeom>
            <a:noFill/>
            <a:ln w="25400" cap="flat" cmpd="sng">
              <a:solidFill>
                <a:srgbClr val="FF0000"/>
              </a:solidFill>
              <a:prstDash val="solid"/>
              <a:round/>
              <a:headEnd type="none" w="sm" len="sm"/>
              <a:tailEnd type="stealth" w="med" len="med"/>
            </a:ln>
          </p:spPr>
        </p:cxnSp>
        <p:cxnSp>
          <p:nvCxnSpPr>
            <p:cNvPr id="7" name="Google Shape;435;p42">
              <a:extLst>
                <a:ext uri="{FF2B5EF4-FFF2-40B4-BE49-F238E27FC236}">
                  <a16:creationId xmlns:a16="http://schemas.microsoft.com/office/drawing/2014/main" id="{54C822F4-358C-1746-A1CE-373ED0E760C9}"/>
                </a:ext>
              </a:extLst>
            </p:cNvPr>
            <p:cNvCxnSpPr/>
            <p:nvPr/>
          </p:nvCxnSpPr>
          <p:spPr>
            <a:xfrm flipH="1">
              <a:off x="3109075" y="2053725"/>
              <a:ext cx="2697600" cy="735300"/>
            </a:xfrm>
            <a:prstGeom prst="straightConnector1">
              <a:avLst/>
            </a:prstGeom>
            <a:noFill/>
            <a:ln w="25400" cap="flat" cmpd="sng">
              <a:solidFill>
                <a:srgbClr val="FF0000"/>
              </a:solidFill>
              <a:prstDash val="solid"/>
              <a:round/>
              <a:headEnd type="none" w="sm" len="sm"/>
              <a:tailEnd type="stealth" w="med" len="med"/>
            </a:ln>
          </p:spPr>
        </p:cxnSp>
        <p:cxnSp>
          <p:nvCxnSpPr>
            <p:cNvPr id="8" name="Google Shape;436;p42">
              <a:extLst>
                <a:ext uri="{FF2B5EF4-FFF2-40B4-BE49-F238E27FC236}">
                  <a16:creationId xmlns:a16="http://schemas.microsoft.com/office/drawing/2014/main" id="{54FD03B4-D856-074C-828F-3DAA790480A3}"/>
                </a:ext>
              </a:extLst>
            </p:cNvPr>
            <p:cNvCxnSpPr/>
            <p:nvPr/>
          </p:nvCxnSpPr>
          <p:spPr>
            <a:xfrm flipH="1">
              <a:off x="4389075" y="2065950"/>
              <a:ext cx="2212200" cy="723000"/>
            </a:xfrm>
            <a:prstGeom prst="straightConnector1">
              <a:avLst/>
            </a:prstGeom>
            <a:noFill/>
            <a:ln w="25400" cap="flat" cmpd="sng">
              <a:solidFill>
                <a:srgbClr val="FF0000"/>
              </a:solidFill>
              <a:prstDash val="solid"/>
              <a:round/>
              <a:headEnd type="none" w="sm" len="sm"/>
              <a:tailEnd type="stealth" w="med" len="med"/>
            </a:ln>
          </p:spPr>
        </p:cxnSp>
      </p:grpSp>
      <p:sp>
        <p:nvSpPr>
          <p:cNvPr id="9" name="Google Shape;439;p42">
            <a:extLst>
              <a:ext uri="{FF2B5EF4-FFF2-40B4-BE49-F238E27FC236}">
                <a16:creationId xmlns:a16="http://schemas.microsoft.com/office/drawing/2014/main" id="{A95A360A-A93B-4D44-B49A-EFE98FC49131}"/>
              </a:ext>
            </a:extLst>
          </p:cNvPr>
          <p:cNvSpPr txBox="1"/>
          <p:nvPr/>
        </p:nvSpPr>
        <p:spPr>
          <a:xfrm>
            <a:off x="8485632" y="4279392"/>
            <a:ext cx="516360"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baseline="-25000">
                <a:solidFill>
                  <a:schemeClr val="dk1"/>
                </a:solidFill>
                <a:latin typeface="Calibri"/>
                <a:ea typeface="Calibri"/>
                <a:cs typeface="Calibri"/>
                <a:sym typeface="Calibri"/>
              </a:rPr>
              <a:t>two</a:t>
            </a:r>
            <a:endParaRPr sz="2400" baseline="-25000">
              <a:solidFill>
                <a:schemeClr val="dk1"/>
              </a:solidFill>
              <a:latin typeface="Calibri"/>
              <a:ea typeface="Calibri"/>
              <a:cs typeface="Calibri"/>
              <a:sym typeface="Calibri"/>
            </a:endParaRPr>
          </a:p>
        </p:txBody>
      </p:sp>
      <p:grpSp>
        <p:nvGrpSpPr>
          <p:cNvPr id="10" name="Google Shape;440;p42">
            <a:extLst>
              <a:ext uri="{FF2B5EF4-FFF2-40B4-BE49-F238E27FC236}">
                <a16:creationId xmlns:a16="http://schemas.microsoft.com/office/drawing/2014/main" id="{6F0FFAB9-CB12-5540-A68E-70FFEAEFAFFD}"/>
              </a:ext>
            </a:extLst>
          </p:cNvPr>
          <p:cNvGrpSpPr/>
          <p:nvPr/>
        </p:nvGrpSpPr>
        <p:grpSpPr>
          <a:xfrm>
            <a:off x="351069" y="2468880"/>
            <a:ext cx="8349870" cy="822960"/>
            <a:chOff x="351069" y="3383280"/>
            <a:chExt cx="8349870" cy="822960"/>
          </a:xfrm>
        </p:grpSpPr>
        <p:grpSp>
          <p:nvGrpSpPr>
            <p:cNvPr id="11" name="Google Shape;441;p42">
              <a:extLst>
                <a:ext uri="{FF2B5EF4-FFF2-40B4-BE49-F238E27FC236}">
                  <a16:creationId xmlns:a16="http://schemas.microsoft.com/office/drawing/2014/main" id="{15959ADC-B0E5-9C4C-87ED-01899CCA3DD2}"/>
                </a:ext>
              </a:extLst>
            </p:cNvPr>
            <p:cNvGrpSpPr/>
            <p:nvPr/>
          </p:nvGrpSpPr>
          <p:grpSpPr>
            <a:xfrm>
              <a:off x="621792" y="3749040"/>
              <a:ext cx="7900416" cy="457200"/>
              <a:chOff x="457200" y="4572000"/>
              <a:chExt cx="7900416" cy="457200"/>
            </a:xfrm>
          </p:grpSpPr>
          <p:sp>
            <p:nvSpPr>
              <p:cNvPr id="14" name="Google Shape;442;p42">
                <a:extLst>
                  <a:ext uri="{FF2B5EF4-FFF2-40B4-BE49-F238E27FC236}">
                    <a16:creationId xmlns:a16="http://schemas.microsoft.com/office/drawing/2014/main" id="{14CD14BB-2BFE-7440-85A0-E1981D2BC6B7}"/>
                  </a:ext>
                </a:extLst>
              </p:cNvPr>
              <p:cNvSpPr/>
              <p:nvPr/>
            </p:nvSpPr>
            <p:spPr>
              <a:xfrm>
                <a:off x="457200" y="457200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a:t>
                </a:r>
                <a:endParaRPr sz="2800">
                  <a:solidFill>
                    <a:schemeClr val="dk1"/>
                  </a:solidFill>
                  <a:latin typeface="Courier New"/>
                  <a:ea typeface="Courier New"/>
                  <a:cs typeface="Courier New"/>
                  <a:sym typeface="Courier New"/>
                </a:endParaRPr>
              </a:p>
            </p:txBody>
          </p:sp>
          <p:sp>
            <p:nvSpPr>
              <p:cNvPr id="15" name="Google Shape;443;p42">
                <a:extLst>
                  <a:ext uri="{FF2B5EF4-FFF2-40B4-BE49-F238E27FC236}">
                    <a16:creationId xmlns:a16="http://schemas.microsoft.com/office/drawing/2014/main" id="{AB02AFD6-F3E3-944B-A779-BC03D98AC4C1}"/>
                  </a:ext>
                </a:extLst>
              </p:cNvPr>
              <p:cNvSpPr/>
              <p:nvPr/>
            </p:nvSpPr>
            <p:spPr>
              <a:xfrm>
                <a:off x="6876288" y="457200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0x20</a:t>
                </a:r>
                <a:endParaRPr sz="2800">
                  <a:solidFill>
                    <a:schemeClr val="dk1"/>
                  </a:solidFill>
                  <a:latin typeface="Courier New"/>
                  <a:ea typeface="Courier New"/>
                  <a:cs typeface="Courier New"/>
                  <a:sym typeface="Courier New"/>
                </a:endParaRPr>
              </a:p>
            </p:txBody>
          </p:sp>
          <p:sp>
            <p:nvSpPr>
              <p:cNvPr id="16" name="Google Shape;444;p42">
                <a:extLst>
                  <a:ext uri="{FF2B5EF4-FFF2-40B4-BE49-F238E27FC236}">
                    <a16:creationId xmlns:a16="http://schemas.microsoft.com/office/drawing/2014/main" id="{FC999AFF-1716-2A4A-8F6C-10D9452EF2A0}"/>
                  </a:ext>
                </a:extLst>
              </p:cNvPr>
              <p:cNvSpPr/>
              <p:nvPr/>
            </p:nvSpPr>
            <p:spPr>
              <a:xfrm>
                <a:off x="193852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9</a:t>
                </a:r>
                <a:endParaRPr sz="2800">
                  <a:solidFill>
                    <a:schemeClr val="dk1"/>
                  </a:solidFill>
                  <a:latin typeface="Courier New"/>
                  <a:ea typeface="Courier New"/>
                  <a:cs typeface="Courier New"/>
                  <a:sym typeface="Courier New"/>
                </a:endParaRPr>
              </a:p>
            </p:txBody>
          </p:sp>
          <p:sp>
            <p:nvSpPr>
              <p:cNvPr id="17" name="Google Shape;445;p42">
                <a:extLst>
                  <a:ext uri="{FF2B5EF4-FFF2-40B4-BE49-F238E27FC236}">
                    <a16:creationId xmlns:a16="http://schemas.microsoft.com/office/drawing/2014/main" id="{B0C4D589-B5E4-7949-B7D6-25527AF5D74F}"/>
                  </a:ext>
                </a:extLst>
              </p:cNvPr>
              <p:cNvSpPr/>
              <p:nvPr/>
            </p:nvSpPr>
            <p:spPr>
              <a:xfrm>
                <a:off x="317296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10</a:t>
                </a:r>
                <a:endParaRPr sz="2800">
                  <a:solidFill>
                    <a:schemeClr val="dk1"/>
                  </a:solidFill>
                  <a:latin typeface="Courier New"/>
                  <a:ea typeface="Courier New"/>
                  <a:cs typeface="Courier New"/>
                  <a:sym typeface="Courier New"/>
                </a:endParaRPr>
              </a:p>
            </p:txBody>
          </p:sp>
          <p:sp>
            <p:nvSpPr>
              <p:cNvPr id="18" name="Google Shape;446;p42">
                <a:extLst>
                  <a:ext uri="{FF2B5EF4-FFF2-40B4-BE49-F238E27FC236}">
                    <a16:creationId xmlns:a16="http://schemas.microsoft.com/office/drawing/2014/main" id="{5E7F1DF3-93F3-5444-98EC-936307CAB425}"/>
                  </a:ext>
                </a:extLst>
              </p:cNvPr>
              <p:cNvSpPr/>
              <p:nvPr/>
            </p:nvSpPr>
            <p:spPr>
              <a:xfrm>
                <a:off x="440740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8</a:t>
                </a:r>
                <a:endParaRPr sz="2800">
                  <a:solidFill>
                    <a:schemeClr val="dk1"/>
                  </a:solidFill>
                  <a:latin typeface="Courier New"/>
                  <a:ea typeface="Courier New"/>
                  <a:cs typeface="Courier New"/>
                  <a:sym typeface="Courier New"/>
                </a:endParaRPr>
              </a:p>
            </p:txBody>
          </p:sp>
          <p:sp>
            <p:nvSpPr>
              <p:cNvPr id="19" name="Google Shape;447;p42">
                <a:extLst>
                  <a:ext uri="{FF2B5EF4-FFF2-40B4-BE49-F238E27FC236}">
                    <a16:creationId xmlns:a16="http://schemas.microsoft.com/office/drawing/2014/main" id="{95519825-3600-9F45-BE5A-2EC2C4578FE8}"/>
                  </a:ext>
                </a:extLst>
              </p:cNvPr>
              <p:cNvSpPr/>
              <p:nvPr/>
            </p:nvSpPr>
            <p:spPr>
              <a:xfrm>
                <a:off x="564184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a:t>
                </a:r>
                <a:endParaRPr sz="2800">
                  <a:solidFill>
                    <a:schemeClr val="dk1"/>
                  </a:solidFill>
                  <a:latin typeface="Courier New"/>
                  <a:ea typeface="Courier New"/>
                  <a:cs typeface="Courier New"/>
                  <a:sym typeface="Courier New"/>
                </a:endParaRPr>
              </a:p>
            </p:txBody>
          </p:sp>
        </p:grpSp>
        <p:sp>
          <p:nvSpPr>
            <p:cNvPr id="12" name="Google Shape;448;p42">
              <a:extLst>
                <a:ext uri="{FF2B5EF4-FFF2-40B4-BE49-F238E27FC236}">
                  <a16:creationId xmlns:a16="http://schemas.microsoft.com/office/drawing/2014/main" id="{54FC37B2-340A-CA4A-91D8-B98CB61BA667}"/>
                </a:ext>
              </a:extLst>
            </p:cNvPr>
            <p:cNvSpPr txBox="1"/>
            <p:nvPr/>
          </p:nvSpPr>
          <p:spPr>
            <a:xfrm>
              <a:off x="351069" y="33832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13" name="Google Shape;449;p42">
              <a:extLst>
                <a:ext uri="{FF2B5EF4-FFF2-40B4-BE49-F238E27FC236}">
                  <a16:creationId xmlns:a16="http://schemas.microsoft.com/office/drawing/2014/main" id="{8059E11A-C84A-284B-91BA-DB10111717A2}"/>
                </a:ext>
              </a:extLst>
            </p:cNvPr>
            <p:cNvSpPr txBox="1"/>
            <p:nvPr/>
          </p:nvSpPr>
          <p:spPr>
            <a:xfrm>
              <a:off x="8331927" y="33832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grpSp>
        <p:nvGrpSpPr>
          <p:cNvPr id="20" name="Google Shape;450;p42">
            <a:extLst>
              <a:ext uri="{FF2B5EF4-FFF2-40B4-BE49-F238E27FC236}">
                <a16:creationId xmlns:a16="http://schemas.microsoft.com/office/drawing/2014/main" id="{97D185DE-9538-044E-AFF4-4118133C04FA}"/>
              </a:ext>
            </a:extLst>
          </p:cNvPr>
          <p:cNvGrpSpPr/>
          <p:nvPr/>
        </p:nvGrpSpPr>
        <p:grpSpPr>
          <a:xfrm>
            <a:off x="351069" y="3657600"/>
            <a:ext cx="8349870" cy="822960"/>
            <a:chOff x="351069" y="3383280"/>
            <a:chExt cx="8349870" cy="822960"/>
          </a:xfrm>
        </p:grpSpPr>
        <p:grpSp>
          <p:nvGrpSpPr>
            <p:cNvPr id="21" name="Google Shape;451;p42">
              <a:extLst>
                <a:ext uri="{FF2B5EF4-FFF2-40B4-BE49-F238E27FC236}">
                  <a16:creationId xmlns:a16="http://schemas.microsoft.com/office/drawing/2014/main" id="{ED24CA41-FDB0-3040-B23E-725ED4058DF6}"/>
                </a:ext>
              </a:extLst>
            </p:cNvPr>
            <p:cNvGrpSpPr/>
            <p:nvPr/>
          </p:nvGrpSpPr>
          <p:grpSpPr>
            <a:xfrm>
              <a:off x="621792" y="3749040"/>
              <a:ext cx="7900416" cy="457200"/>
              <a:chOff x="457200" y="4572000"/>
              <a:chExt cx="7900416" cy="457200"/>
            </a:xfrm>
          </p:grpSpPr>
          <p:sp>
            <p:nvSpPr>
              <p:cNvPr id="24" name="Google Shape;452;p42">
                <a:extLst>
                  <a:ext uri="{FF2B5EF4-FFF2-40B4-BE49-F238E27FC236}">
                    <a16:creationId xmlns:a16="http://schemas.microsoft.com/office/drawing/2014/main" id="{2E8F2D0E-AF6A-0E49-9BD1-28AE1DBAAB22}"/>
                  </a:ext>
                </a:extLst>
              </p:cNvPr>
              <p:cNvSpPr/>
              <p:nvPr/>
            </p:nvSpPr>
            <p:spPr>
              <a:xfrm>
                <a:off x="457200" y="457200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000000</a:t>
                </a:r>
                <a:endParaRPr sz="2800">
                  <a:solidFill>
                    <a:schemeClr val="dk1"/>
                  </a:solidFill>
                  <a:latin typeface="Courier New"/>
                  <a:ea typeface="Courier New"/>
                  <a:cs typeface="Courier New"/>
                  <a:sym typeface="Courier New"/>
                </a:endParaRPr>
              </a:p>
            </p:txBody>
          </p:sp>
          <p:sp>
            <p:nvSpPr>
              <p:cNvPr id="25" name="Google Shape;453;p42">
                <a:extLst>
                  <a:ext uri="{FF2B5EF4-FFF2-40B4-BE49-F238E27FC236}">
                    <a16:creationId xmlns:a16="http://schemas.microsoft.com/office/drawing/2014/main" id="{4D4AB7F3-68B0-E647-ABBD-445DB396F75C}"/>
                  </a:ext>
                </a:extLst>
              </p:cNvPr>
              <p:cNvSpPr/>
              <p:nvPr/>
            </p:nvSpPr>
            <p:spPr>
              <a:xfrm>
                <a:off x="6876288" y="4572000"/>
                <a:ext cx="1481328" cy="457200"/>
              </a:xfrm>
              <a:prstGeom prst="rect">
                <a:avLst/>
              </a:prstGeom>
              <a:noFill/>
              <a:ln w="381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100000</a:t>
                </a:r>
                <a:endParaRPr sz="2800">
                  <a:solidFill>
                    <a:schemeClr val="dk1"/>
                  </a:solidFill>
                  <a:latin typeface="Courier New"/>
                  <a:ea typeface="Courier New"/>
                  <a:cs typeface="Courier New"/>
                  <a:sym typeface="Courier New"/>
                </a:endParaRPr>
              </a:p>
            </p:txBody>
          </p:sp>
          <p:sp>
            <p:nvSpPr>
              <p:cNvPr id="26" name="Google Shape;454;p42">
                <a:extLst>
                  <a:ext uri="{FF2B5EF4-FFF2-40B4-BE49-F238E27FC236}">
                    <a16:creationId xmlns:a16="http://schemas.microsoft.com/office/drawing/2014/main" id="{3042B8F1-6D4A-0047-8F4A-4216E88F7279}"/>
                  </a:ext>
                </a:extLst>
              </p:cNvPr>
              <p:cNvSpPr/>
              <p:nvPr/>
            </p:nvSpPr>
            <p:spPr>
              <a:xfrm>
                <a:off x="193852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01001</a:t>
                </a:r>
                <a:endParaRPr sz="2800">
                  <a:solidFill>
                    <a:schemeClr val="dk1"/>
                  </a:solidFill>
                  <a:latin typeface="Courier New"/>
                  <a:ea typeface="Courier New"/>
                  <a:cs typeface="Courier New"/>
                  <a:sym typeface="Courier New"/>
                </a:endParaRPr>
              </a:p>
            </p:txBody>
          </p:sp>
          <p:sp>
            <p:nvSpPr>
              <p:cNvPr id="27" name="Google Shape;455;p42">
                <a:extLst>
                  <a:ext uri="{FF2B5EF4-FFF2-40B4-BE49-F238E27FC236}">
                    <a16:creationId xmlns:a16="http://schemas.microsoft.com/office/drawing/2014/main" id="{BEE9A1E5-8ECD-2D44-82AF-C35FFDEFDBA3}"/>
                  </a:ext>
                </a:extLst>
              </p:cNvPr>
              <p:cNvSpPr/>
              <p:nvPr/>
            </p:nvSpPr>
            <p:spPr>
              <a:xfrm>
                <a:off x="317296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01010</a:t>
                </a:r>
                <a:endParaRPr sz="2800">
                  <a:solidFill>
                    <a:schemeClr val="dk1"/>
                  </a:solidFill>
                  <a:latin typeface="Courier New"/>
                  <a:ea typeface="Courier New"/>
                  <a:cs typeface="Courier New"/>
                  <a:sym typeface="Courier New"/>
                </a:endParaRPr>
              </a:p>
            </p:txBody>
          </p:sp>
          <p:sp>
            <p:nvSpPr>
              <p:cNvPr id="28" name="Google Shape;456;p42">
                <a:extLst>
                  <a:ext uri="{FF2B5EF4-FFF2-40B4-BE49-F238E27FC236}">
                    <a16:creationId xmlns:a16="http://schemas.microsoft.com/office/drawing/2014/main" id="{BB104BCD-04A0-324E-AD96-6CFA4F78929F}"/>
                  </a:ext>
                </a:extLst>
              </p:cNvPr>
              <p:cNvSpPr/>
              <p:nvPr/>
            </p:nvSpPr>
            <p:spPr>
              <a:xfrm>
                <a:off x="440740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01000</a:t>
                </a:r>
                <a:endParaRPr sz="2800">
                  <a:solidFill>
                    <a:schemeClr val="dk1"/>
                  </a:solidFill>
                  <a:latin typeface="Courier New"/>
                  <a:ea typeface="Courier New"/>
                  <a:cs typeface="Courier New"/>
                  <a:sym typeface="Courier New"/>
                </a:endParaRPr>
              </a:p>
            </p:txBody>
          </p:sp>
          <p:sp>
            <p:nvSpPr>
              <p:cNvPr id="29" name="Google Shape;457;p42">
                <a:extLst>
                  <a:ext uri="{FF2B5EF4-FFF2-40B4-BE49-F238E27FC236}">
                    <a16:creationId xmlns:a16="http://schemas.microsoft.com/office/drawing/2014/main" id="{28E04AE6-CEC1-0A4C-96A0-3162D727278D}"/>
                  </a:ext>
                </a:extLst>
              </p:cNvPr>
              <p:cNvSpPr/>
              <p:nvPr/>
            </p:nvSpPr>
            <p:spPr>
              <a:xfrm>
                <a:off x="5641848" y="4572000"/>
                <a:ext cx="1234440" cy="457200"/>
              </a:xfrm>
              <a:prstGeom prst="rect">
                <a:avLst/>
              </a:prstGeom>
              <a:noFill/>
              <a:ln w="38100" cap="flat" cmpd="sng">
                <a:solidFill>
                  <a:schemeClr val="dk1"/>
                </a:solidFill>
                <a:prstDash val="solid"/>
                <a:round/>
                <a:headEnd type="none" w="sm" len="sm"/>
                <a:tailEnd type="none" w="sm" len="sm"/>
              </a:ln>
            </p:spPr>
            <p:txBody>
              <a:bodyPr spcFirstLastPara="1" wrap="square" lIns="0" tIns="45700" rIns="0" bIns="45700" anchor="ctr" anchorCtr="0">
                <a:noAutofit/>
              </a:bodyPr>
              <a:lstStyle/>
              <a:p>
                <a:pPr marL="0" marR="0" lvl="0" indent="0" algn="ctr" rtl="0">
                  <a:spcBef>
                    <a:spcPts val="0"/>
                  </a:spcBef>
                  <a:spcAft>
                    <a:spcPts val="0"/>
                  </a:spcAft>
                  <a:buNone/>
                </a:pPr>
                <a:r>
                  <a:rPr lang="en-US" sz="2800">
                    <a:solidFill>
                      <a:schemeClr val="dk1"/>
                    </a:solidFill>
                    <a:latin typeface="Courier New"/>
                    <a:ea typeface="Courier New"/>
                    <a:cs typeface="Courier New"/>
                    <a:sym typeface="Courier New"/>
                  </a:rPr>
                  <a:t>00000</a:t>
                </a:r>
                <a:endParaRPr sz="2800">
                  <a:solidFill>
                    <a:schemeClr val="dk1"/>
                  </a:solidFill>
                  <a:latin typeface="Courier New"/>
                  <a:ea typeface="Courier New"/>
                  <a:cs typeface="Courier New"/>
                  <a:sym typeface="Courier New"/>
                </a:endParaRPr>
              </a:p>
            </p:txBody>
          </p:sp>
        </p:grpSp>
        <p:sp>
          <p:nvSpPr>
            <p:cNvPr id="22" name="Google Shape;458;p42">
              <a:extLst>
                <a:ext uri="{FF2B5EF4-FFF2-40B4-BE49-F238E27FC236}">
                  <a16:creationId xmlns:a16="http://schemas.microsoft.com/office/drawing/2014/main" id="{ABF28273-D9EA-E447-8AAD-8CFB32524662}"/>
                </a:ext>
              </a:extLst>
            </p:cNvPr>
            <p:cNvSpPr txBox="1"/>
            <p:nvPr/>
          </p:nvSpPr>
          <p:spPr>
            <a:xfrm>
              <a:off x="351069" y="3383280"/>
              <a:ext cx="553357" cy="4616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ourier New"/>
                  <a:ea typeface="Courier New"/>
                  <a:cs typeface="Courier New"/>
                  <a:sym typeface="Courier New"/>
                </a:rPr>
                <a:t>31</a:t>
              </a:r>
              <a:endParaRPr sz="2400">
                <a:solidFill>
                  <a:schemeClr val="dk1"/>
                </a:solidFill>
                <a:latin typeface="Courier New"/>
                <a:ea typeface="Courier New"/>
                <a:cs typeface="Courier New"/>
                <a:sym typeface="Courier New"/>
              </a:endParaRPr>
            </a:p>
          </p:txBody>
        </p:sp>
        <p:sp>
          <p:nvSpPr>
            <p:cNvPr id="23" name="Google Shape;459;p42">
              <a:extLst>
                <a:ext uri="{FF2B5EF4-FFF2-40B4-BE49-F238E27FC236}">
                  <a16:creationId xmlns:a16="http://schemas.microsoft.com/office/drawing/2014/main" id="{BE6D76F0-FA82-9B4B-9AF3-46FCD937DCF8}"/>
                </a:ext>
              </a:extLst>
            </p:cNvPr>
            <p:cNvSpPr txBox="1"/>
            <p:nvPr/>
          </p:nvSpPr>
          <p:spPr>
            <a:xfrm>
              <a:off x="8331927" y="3383280"/>
              <a:ext cx="36901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0</a:t>
              </a:r>
              <a:endParaRPr sz="2400">
                <a:solidFill>
                  <a:schemeClr val="dk1"/>
                </a:solidFill>
                <a:latin typeface="Courier New"/>
                <a:ea typeface="Courier New"/>
                <a:cs typeface="Courier New"/>
                <a:sym typeface="Courier New"/>
              </a:endParaRPr>
            </a:p>
          </p:txBody>
        </p:sp>
      </p:grpSp>
      <p:grpSp>
        <p:nvGrpSpPr>
          <p:cNvPr id="30" name="Google Shape;460;p42">
            <a:extLst>
              <a:ext uri="{FF2B5EF4-FFF2-40B4-BE49-F238E27FC236}">
                <a16:creationId xmlns:a16="http://schemas.microsoft.com/office/drawing/2014/main" id="{3994E8EF-D9C6-DF44-9EE7-6FA28802E856}"/>
              </a:ext>
            </a:extLst>
          </p:cNvPr>
          <p:cNvGrpSpPr/>
          <p:nvPr/>
        </p:nvGrpSpPr>
        <p:grpSpPr>
          <a:xfrm>
            <a:off x="740664" y="3931920"/>
            <a:ext cx="7680960" cy="640080"/>
            <a:chOff x="740664" y="3931920"/>
            <a:chExt cx="7680960" cy="640080"/>
          </a:xfrm>
        </p:grpSpPr>
        <p:sp>
          <p:nvSpPr>
            <p:cNvPr id="31" name="Google Shape;461;p42">
              <a:extLst>
                <a:ext uri="{FF2B5EF4-FFF2-40B4-BE49-F238E27FC236}">
                  <a16:creationId xmlns:a16="http://schemas.microsoft.com/office/drawing/2014/main" id="{9D7FC380-5E48-1C4B-9B97-91ED6D01E8E5}"/>
                </a:ext>
              </a:extLst>
            </p:cNvPr>
            <p:cNvSpPr/>
            <p:nvPr/>
          </p:nvSpPr>
          <p:spPr>
            <a:xfrm>
              <a:off x="740664" y="3931920"/>
              <a:ext cx="850392"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 name="Google Shape;462;p42">
              <a:extLst>
                <a:ext uri="{FF2B5EF4-FFF2-40B4-BE49-F238E27FC236}">
                  <a16:creationId xmlns:a16="http://schemas.microsoft.com/office/drawing/2014/main" id="{E578D96C-C60B-6E4B-BD1B-3F4BB4A060CC}"/>
                </a:ext>
              </a:extLst>
            </p:cNvPr>
            <p:cNvSpPr/>
            <p:nvPr/>
          </p:nvSpPr>
          <p:spPr>
            <a:xfrm>
              <a:off x="1591056" y="3931920"/>
              <a:ext cx="1014984"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 name="Google Shape;463;p42">
              <a:extLst>
                <a:ext uri="{FF2B5EF4-FFF2-40B4-BE49-F238E27FC236}">
                  <a16:creationId xmlns:a16="http://schemas.microsoft.com/office/drawing/2014/main" id="{B3B7DDEB-56C3-8F4E-BE96-1E4633ECD10A}"/>
                </a:ext>
              </a:extLst>
            </p:cNvPr>
            <p:cNvSpPr/>
            <p:nvPr/>
          </p:nvSpPr>
          <p:spPr>
            <a:xfrm>
              <a:off x="2606040" y="3931920"/>
              <a:ext cx="1033272"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 name="Google Shape;464;p42">
              <a:extLst>
                <a:ext uri="{FF2B5EF4-FFF2-40B4-BE49-F238E27FC236}">
                  <a16:creationId xmlns:a16="http://schemas.microsoft.com/office/drawing/2014/main" id="{07C7BB44-EEE0-A947-B769-D6E421557E16}"/>
                </a:ext>
              </a:extLst>
            </p:cNvPr>
            <p:cNvSpPr/>
            <p:nvPr/>
          </p:nvSpPr>
          <p:spPr>
            <a:xfrm>
              <a:off x="3639312" y="3931920"/>
              <a:ext cx="941832"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 name="Google Shape;465;p42">
              <a:extLst>
                <a:ext uri="{FF2B5EF4-FFF2-40B4-BE49-F238E27FC236}">
                  <a16:creationId xmlns:a16="http://schemas.microsoft.com/office/drawing/2014/main" id="{5AAD792F-4745-C84D-A4EB-00B24789A96D}"/>
                </a:ext>
              </a:extLst>
            </p:cNvPr>
            <p:cNvSpPr/>
            <p:nvPr/>
          </p:nvSpPr>
          <p:spPr>
            <a:xfrm>
              <a:off x="4581144" y="3931920"/>
              <a:ext cx="923544"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 name="Google Shape;466;p42">
              <a:extLst>
                <a:ext uri="{FF2B5EF4-FFF2-40B4-BE49-F238E27FC236}">
                  <a16:creationId xmlns:a16="http://schemas.microsoft.com/office/drawing/2014/main" id="{B09D28DF-D732-FA46-84EB-839BE3B0A733}"/>
                </a:ext>
              </a:extLst>
            </p:cNvPr>
            <p:cNvSpPr/>
            <p:nvPr/>
          </p:nvSpPr>
          <p:spPr>
            <a:xfrm>
              <a:off x="5504688" y="3931920"/>
              <a:ext cx="1024128"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 name="Google Shape;467;p42">
              <a:extLst>
                <a:ext uri="{FF2B5EF4-FFF2-40B4-BE49-F238E27FC236}">
                  <a16:creationId xmlns:a16="http://schemas.microsoft.com/office/drawing/2014/main" id="{CA4FC319-9C10-B94F-82E7-300CDB526B10}"/>
                </a:ext>
              </a:extLst>
            </p:cNvPr>
            <p:cNvSpPr/>
            <p:nvPr/>
          </p:nvSpPr>
          <p:spPr>
            <a:xfrm>
              <a:off x="6528816" y="3931920"/>
              <a:ext cx="1042416"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 name="Google Shape;468;p42">
              <a:extLst>
                <a:ext uri="{FF2B5EF4-FFF2-40B4-BE49-F238E27FC236}">
                  <a16:creationId xmlns:a16="http://schemas.microsoft.com/office/drawing/2014/main" id="{C620AAC3-1476-AB4F-9FBC-70A03D0D7696}"/>
                </a:ext>
              </a:extLst>
            </p:cNvPr>
            <p:cNvSpPr/>
            <p:nvPr/>
          </p:nvSpPr>
          <p:spPr>
            <a:xfrm>
              <a:off x="7571232" y="3931920"/>
              <a:ext cx="850392" cy="640080"/>
            </a:xfrm>
            <a:prstGeom prst="rect">
              <a:avLst/>
            </a:prstGeom>
            <a:noFill/>
            <a:ln w="41275" cap="flat" cmpd="sng">
              <a:solidFill>
                <a:schemeClr val="accent1"/>
              </a:solidFill>
              <a:prstDash val="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39" name="Google Shape;471;p42">
            <a:extLst>
              <a:ext uri="{FF2B5EF4-FFF2-40B4-BE49-F238E27FC236}">
                <a16:creationId xmlns:a16="http://schemas.microsoft.com/office/drawing/2014/main" id="{74E3178B-2098-CE4A-87B2-AC4CFC1FDABB}"/>
              </a:ext>
            </a:extLst>
          </p:cNvPr>
          <p:cNvSpPr txBox="1"/>
          <p:nvPr/>
        </p:nvSpPr>
        <p:spPr>
          <a:xfrm>
            <a:off x="916850" y="4743000"/>
            <a:ext cx="7041300" cy="1613400"/>
          </a:xfrm>
          <a:prstGeom prst="rect">
            <a:avLst/>
          </a:prstGeom>
          <a:noFill/>
          <a:ln>
            <a:noFill/>
          </a:ln>
        </p:spPr>
        <p:txBody>
          <a:bodyPr spcFirstLastPara="1" wrap="square" lIns="91425" tIns="91425" rIns="91425" bIns="91425" anchor="t" anchorCtr="0">
            <a:noAutofit/>
          </a:bodyPr>
          <a:lstStyle/>
          <a:p>
            <a:pPr marL="742950" lvl="1" indent="-285750" algn="l" rtl="0">
              <a:spcBef>
                <a:spcPts val="480"/>
              </a:spcBef>
              <a:spcAft>
                <a:spcPts val="0"/>
              </a:spcAft>
              <a:buClr>
                <a:schemeClr val="dk1"/>
              </a:buClr>
              <a:buFont typeface="Arial"/>
              <a:buNone/>
            </a:pPr>
            <a:r>
              <a:rPr lang="en-US" sz="2400" dirty="0">
                <a:solidFill>
                  <a:schemeClr val="dk1"/>
                </a:solidFill>
                <a:latin typeface="Calibri"/>
                <a:ea typeface="Calibri"/>
                <a:cs typeface="Calibri"/>
                <a:sym typeface="Calibri"/>
              </a:rPr>
              <a:t>hex representation:	</a:t>
            </a:r>
            <a:r>
              <a:rPr lang="en-US" sz="2400" dirty="0">
                <a:solidFill>
                  <a:schemeClr val="dk1"/>
                </a:solidFill>
                <a:latin typeface="Courier New"/>
                <a:ea typeface="Courier New"/>
                <a:cs typeface="Courier New"/>
                <a:sym typeface="Courier New"/>
              </a:rPr>
              <a:t>0x</a:t>
            </a:r>
            <a:r>
              <a:rPr lang="en-US" sz="2400" dirty="0">
                <a:solidFill>
                  <a:schemeClr val="dk1"/>
                </a:solidFill>
                <a:latin typeface="Calibri"/>
                <a:ea typeface="Calibri"/>
                <a:cs typeface="Calibri"/>
                <a:sym typeface="Calibri"/>
              </a:rPr>
              <a:t> </a:t>
            </a:r>
            <a:r>
              <a:rPr lang="en-US" sz="2400" dirty="0">
                <a:solidFill>
                  <a:schemeClr val="dk1"/>
                </a:solidFill>
                <a:latin typeface="Courier New"/>
                <a:ea typeface="Courier New"/>
                <a:cs typeface="Courier New"/>
                <a:sym typeface="Courier New"/>
              </a:rPr>
              <a:t>012A</a:t>
            </a:r>
            <a:r>
              <a:rPr lang="en-US" sz="2400" dirty="0">
                <a:solidFill>
                  <a:schemeClr val="dk1"/>
                </a:solidFill>
                <a:latin typeface="Calibri"/>
                <a:ea typeface="Calibri"/>
                <a:cs typeface="Calibri"/>
                <a:sym typeface="Calibri"/>
              </a:rPr>
              <a:t> </a:t>
            </a:r>
            <a:r>
              <a:rPr lang="en-US" sz="2400" dirty="0">
                <a:solidFill>
                  <a:schemeClr val="dk1"/>
                </a:solidFill>
                <a:latin typeface="Courier New"/>
                <a:ea typeface="Courier New"/>
                <a:cs typeface="Courier New"/>
                <a:sym typeface="Courier New"/>
              </a:rPr>
              <a:t>4020</a:t>
            </a:r>
            <a:endParaRPr sz="2400" baseline="-25000" dirty="0">
              <a:solidFill>
                <a:schemeClr val="dk1"/>
              </a:solidFill>
              <a:latin typeface="Calibri"/>
              <a:ea typeface="Calibri"/>
              <a:cs typeface="Calibri"/>
              <a:sym typeface="Calibri"/>
            </a:endParaRPr>
          </a:p>
          <a:p>
            <a:pPr marL="742950" lvl="1" indent="-285750" algn="l" rtl="0">
              <a:spcBef>
                <a:spcPts val="480"/>
              </a:spcBef>
              <a:spcAft>
                <a:spcPts val="0"/>
              </a:spcAft>
              <a:buClr>
                <a:schemeClr val="dk1"/>
              </a:buClr>
              <a:buFont typeface="Arial"/>
              <a:buNone/>
            </a:pPr>
            <a:r>
              <a:rPr lang="en-US" sz="2400" dirty="0">
                <a:solidFill>
                  <a:schemeClr val="dk1"/>
                </a:solidFill>
                <a:latin typeface="Calibri"/>
                <a:ea typeface="Calibri"/>
                <a:cs typeface="Calibri"/>
                <a:sym typeface="Calibri"/>
              </a:rPr>
              <a:t>decimal representation:	</a:t>
            </a:r>
            <a:r>
              <a:rPr lang="en-US" sz="2400" dirty="0">
                <a:solidFill>
                  <a:schemeClr val="dk1"/>
                </a:solidFill>
                <a:latin typeface="Courier New"/>
                <a:ea typeface="Courier New"/>
                <a:cs typeface="Courier New"/>
                <a:sym typeface="Courier New"/>
              </a:rPr>
              <a:t>19,546,144</a:t>
            </a:r>
            <a:endParaRPr sz="2400" baseline="-25000" dirty="0">
              <a:solidFill>
                <a:schemeClr val="dk1"/>
              </a:solidFill>
              <a:latin typeface="Calibri"/>
              <a:ea typeface="Calibri"/>
              <a:cs typeface="Calibri"/>
              <a:sym typeface="Calibri"/>
            </a:endParaRPr>
          </a:p>
          <a:p>
            <a:pPr marL="742950" lvl="1" indent="-285750" algn="l" rtl="0">
              <a:spcBef>
                <a:spcPts val="1800"/>
              </a:spcBef>
              <a:spcAft>
                <a:spcPts val="0"/>
              </a:spcAft>
              <a:buClr>
                <a:schemeClr val="dk1"/>
              </a:buClr>
              <a:buFont typeface="Arial"/>
              <a:buNone/>
            </a:pPr>
            <a:r>
              <a:rPr lang="en-US" sz="2400" dirty="0" err="1">
                <a:solidFill>
                  <a:schemeClr val="dk1"/>
                </a:solidFill>
                <a:latin typeface="Calibri"/>
                <a:ea typeface="Calibri"/>
                <a:cs typeface="Calibri"/>
                <a:sym typeface="Calibri"/>
              </a:rPr>
              <a:t>机器码</a:t>
            </a:r>
            <a:endParaRPr dirty="0"/>
          </a:p>
        </p:txBody>
      </p:sp>
    </p:spTree>
    <p:extLst>
      <p:ext uri="{BB962C8B-B14F-4D97-AF65-F5344CB8AC3E}">
        <p14:creationId xmlns:p14="http://schemas.microsoft.com/office/powerpoint/2010/main" val="526900896"/>
      </p:ext>
    </p:extLst>
  </p:cSld>
  <p:clrMapOvr>
    <a:masterClrMapping/>
  </p:clrMapOvr>
</p:sld>
</file>

<file path=ppt/theme/theme1.xml><?xml version="1.0" encoding="utf-8"?>
<a:theme xmlns:a="http://schemas.openxmlformats.org/drawingml/2006/main" name="主题1">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Arial"/>
        <a:ea typeface="黑体"/>
        <a:cs typeface=""/>
      </a:majorFont>
      <a:minorFont>
        <a:latin typeface="Gill Sans MT"/>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主题1 1">
        <a:dk1>
          <a:srgbClr val="000000"/>
        </a:dk1>
        <a:lt1>
          <a:srgbClr val="FFFFFF"/>
        </a:lt1>
        <a:dk2>
          <a:srgbClr val="464653"/>
        </a:dk2>
        <a:lt2>
          <a:srgbClr val="DDE9EC"/>
        </a:lt2>
        <a:accent1>
          <a:srgbClr val="727CA3"/>
        </a:accent1>
        <a:accent2>
          <a:srgbClr val="9FB8CD"/>
        </a:accent2>
        <a:accent3>
          <a:srgbClr val="FFFFFF"/>
        </a:accent3>
        <a:accent4>
          <a:srgbClr val="000000"/>
        </a:accent4>
        <a:accent5>
          <a:srgbClr val="BCBFCE"/>
        </a:accent5>
        <a:accent6>
          <a:srgbClr val="90A6BA"/>
        </a:accent6>
        <a:hlink>
          <a:srgbClr val="B292CA"/>
        </a:hlink>
        <a:folHlink>
          <a:srgbClr val="6B56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5769</TotalTime>
  <Words>2598</Words>
  <Application>Microsoft Macintosh PowerPoint</Application>
  <PresentationFormat>On-screen Show (4:3)</PresentationFormat>
  <Paragraphs>586</Paragraphs>
  <Slides>56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56</vt:i4>
      </vt:variant>
    </vt:vector>
  </HeadingPairs>
  <TitlesOfParts>
    <vt:vector size="66" baseType="lpstr">
      <vt:lpstr>微软雅黑</vt:lpstr>
      <vt:lpstr>STKaiti</vt:lpstr>
      <vt:lpstr>Arial</vt:lpstr>
      <vt:lpstr>Calibri</vt:lpstr>
      <vt:lpstr>Courier New</vt:lpstr>
      <vt:lpstr>Gill Sans MT</vt:lpstr>
      <vt:lpstr>Times New Roman</vt:lpstr>
      <vt:lpstr>Wingdings</vt:lpstr>
      <vt:lpstr>Wingdings 3</vt:lpstr>
      <vt:lpstr>主题1</vt:lpstr>
      <vt:lpstr>指令格式与数据通路设计</vt:lpstr>
      <vt:lpstr>MIPS的指令格式</vt:lpstr>
      <vt:lpstr>MIPS的指令格式</vt:lpstr>
      <vt:lpstr>R类型指令</vt:lpstr>
      <vt:lpstr>R类型指令</vt:lpstr>
      <vt:lpstr>R类型指令</vt:lpstr>
      <vt:lpstr>R类型指令</vt:lpstr>
      <vt:lpstr>R类型指令举例</vt:lpstr>
      <vt:lpstr>R类型机器码</vt:lpstr>
      <vt:lpstr>NOP指令（or NOOP）</vt:lpstr>
      <vt:lpstr>I类型指令</vt:lpstr>
      <vt:lpstr>I类型指令</vt:lpstr>
      <vt:lpstr>I类型指令</vt:lpstr>
      <vt:lpstr>I类型指令</vt:lpstr>
      <vt:lpstr>I类型举例</vt:lpstr>
      <vt:lpstr>I类型举例</vt:lpstr>
      <vt:lpstr>如何处理大的立即数？</vt:lpstr>
      <vt:lpstr>使用lui的例子</vt:lpstr>
      <vt:lpstr>分支指令</vt:lpstr>
      <vt:lpstr>PC相对跳转寻址</vt:lpstr>
      <vt:lpstr>实际地址范围的计算</vt:lpstr>
      <vt:lpstr>分支的计算</vt:lpstr>
      <vt:lpstr>分支举例</vt:lpstr>
      <vt:lpstr>分支举例</vt:lpstr>
      <vt:lpstr>PC相对寻址的特性</vt:lpstr>
      <vt:lpstr>J类型的指令格式</vt:lpstr>
      <vt:lpstr>J类型的指令格式</vt:lpstr>
      <vt:lpstr>J类型的指令格式</vt:lpstr>
      <vt:lpstr>jr指令</vt:lpstr>
      <vt:lpstr>J类型指令格式</vt:lpstr>
      <vt:lpstr>MIPS指令格式总结</vt:lpstr>
      <vt:lpstr>控制器数据通路设计</vt:lpstr>
      <vt:lpstr>MIPS指令—— addu \ subu</vt:lpstr>
      <vt:lpstr>数据通路设计1</vt:lpstr>
      <vt:lpstr>MIPS指令—— ori</vt:lpstr>
      <vt:lpstr>数据通路设计1</vt:lpstr>
      <vt:lpstr>数据通路设计2</vt:lpstr>
      <vt:lpstr>MIPS指令 Load/Store</vt:lpstr>
      <vt:lpstr>数据通路设计2</vt:lpstr>
      <vt:lpstr>数据通路设计3</vt:lpstr>
      <vt:lpstr>MIPS指令BEQ</vt:lpstr>
      <vt:lpstr>数据通路设计4</vt:lpstr>
      <vt:lpstr>MIPS指令——Jump</vt:lpstr>
      <vt:lpstr>完整数据通路设计</vt:lpstr>
      <vt:lpstr>指令执行过程</vt:lpstr>
      <vt:lpstr>指令功能如何实现？</vt:lpstr>
      <vt:lpstr>  指令的执行过程与控制</vt:lpstr>
      <vt:lpstr>  指令的执行步骤</vt:lpstr>
      <vt:lpstr>单周期CPU</vt:lpstr>
      <vt:lpstr>单周期CPU</vt:lpstr>
      <vt:lpstr>多周期CPU</vt:lpstr>
      <vt:lpstr>多周期CPU</vt:lpstr>
      <vt:lpstr>指令流水线CPU</vt:lpstr>
      <vt:lpstr>小结</vt:lpstr>
      <vt:lpstr>阅读和思考</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面向云计算的网络化操作系统 课题三 启动预备会</dc:title>
  <dc:creator>Hu Chunming</dc:creator>
  <cp:lastModifiedBy>Kang Chen</cp:lastModifiedBy>
  <cp:revision>769</cp:revision>
  <dcterms:created xsi:type="dcterms:W3CDTF">2016-09-06T00:35:26Z</dcterms:created>
  <dcterms:modified xsi:type="dcterms:W3CDTF">2019-09-02T12:00:13Z</dcterms:modified>
</cp:coreProperties>
</file>

<file path=docProps/thumbnail.jpeg>
</file>